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65" r:id="rId2"/>
    <p:sldId id="310" r:id="rId3"/>
    <p:sldId id="311" r:id="rId4"/>
    <p:sldId id="313" r:id="rId5"/>
    <p:sldId id="320" r:id="rId6"/>
    <p:sldId id="312" r:id="rId7"/>
    <p:sldId id="314" r:id="rId8"/>
    <p:sldId id="315" r:id="rId9"/>
    <p:sldId id="316" r:id="rId10"/>
    <p:sldId id="317" r:id="rId11"/>
    <p:sldId id="318" r:id="rId12"/>
    <p:sldId id="319" r:id="rId13"/>
    <p:sldId id="321" r:id="rId14"/>
    <p:sldId id="323" r:id="rId15"/>
    <p:sldId id="322" r:id="rId16"/>
    <p:sldId id="324" r:id="rId17"/>
    <p:sldId id="325" r:id="rId18"/>
    <p:sldId id="326" r:id="rId19"/>
    <p:sldId id="327" r:id="rId20"/>
    <p:sldId id="328" r:id="rId21"/>
    <p:sldId id="329" r:id="rId22"/>
    <p:sldId id="330" r:id="rId23"/>
  </p:sldIdLst>
  <p:sldSz cx="12188825" cy="6858000"/>
  <p:notesSz cx="6858000" cy="9144000"/>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63A3"/>
    <a:srgbClr val="2B2B2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86" d="100"/>
          <a:sy n="86" d="100"/>
        </p:scale>
        <p:origin x="562" y="72"/>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8/16/2020</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jpeg>
</file>

<file path=ppt/media/image13.jpeg>
</file>

<file path=ppt/media/image14.png>
</file>

<file path=ppt/media/image15.png>
</file>

<file path=ppt/media/image16.jpeg>
</file>

<file path=ppt/media/image17.png>
</file>

<file path=ppt/media/image18.png>
</file>

<file path=ppt/media/image19.png>
</file>

<file path=ppt/media/image2.jpg>
</file>

<file path=ppt/media/image20.png>
</file>

<file path=ppt/media/image21.png>
</file>

<file path=ppt/media/image22.svg>
</file>

<file path=ppt/media/image23.png>
</file>

<file path=ppt/media/image24.jpeg>
</file>

<file path=ppt/media/image25.png>
</file>

<file path=ppt/media/image26.png>
</file>

<file path=ppt/media/image27.jpeg>
</file>

<file path=ppt/media/image28.jpeg>
</file>

<file path=ppt/media/image29.png>
</file>

<file path=ppt/media/image3.png>
</file>

<file path=ppt/media/image30.jpeg>
</file>

<file path=ppt/media/image31.png>
</file>

<file path=ppt/media/image32.png>
</file>

<file path=ppt/media/image33.jpeg>
</file>

<file path=ppt/media/image34.jpeg>
</file>

<file path=ppt/media/image35.png>
</file>

<file path=ppt/media/image36.png>
</file>

<file path=ppt/media/image37.jpeg>
</file>

<file path=ppt/media/image38.jpeg>
</file>

<file path=ppt/media/image39.png>
</file>

<file path=ppt/media/image4.jpg>
</file>

<file path=ppt/media/image40.png>
</file>

<file path=ppt/media/image41.png>
</file>

<file path=ppt/media/image42.jpeg>
</file>

<file path=ppt/media/image43.jpeg>
</file>

<file path=ppt/media/image44.png>
</file>

<file path=ppt/media/image45.jp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8/16/2020</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8/16/2020</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8/16/2020</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8/16/2020</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8/16/2020</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8/16/2020</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8/16/2020</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8/16/2020</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8/16/2020</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8/16/2020</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8/16/2020</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8/16/2020</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jpeg"/><Relationship Id="rId1" Type="http://schemas.openxmlformats.org/officeDocument/2006/relationships/slideLayout" Target="../slideLayouts/slideLayout9.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8" Type="http://schemas.openxmlformats.org/officeDocument/2006/relationships/image" Target="../media/image34.jpeg"/><Relationship Id="rId3" Type="http://schemas.openxmlformats.org/officeDocument/2006/relationships/image" Target="../media/image25.png"/><Relationship Id="rId7" Type="http://schemas.openxmlformats.org/officeDocument/2006/relationships/image" Target="../media/image33.jpeg"/><Relationship Id="rId2" Type="http://schemas.openxmlformats.org/officeDocument/2006/relationships/image" Target="../media/image24.jpeg"/><Relationship Id="rId1" Type="http://schemas.openxmlformats.org/officeDocument/2006/relationships/slideLayout" Target="../slideLayouts/slideLayout9.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2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38.jpeg"/><Relationship Id="rId3" Type="http://schemas.openxmlformats.org/officeDocument/2006/relationships/image" Target="../media/image25.png"/><Relationship Id="rId7" Type="http://schemas.openxmlformats.org/officeDocument/2006/relationships/image" Target="../media/image37.jpeg"/><Relationship Id="rId2" Type="http://schemas.openxmlformats.org/officeDocument/2006/relationships/image" Target="../media/image24.jpeg"/><Relationship Id="rId1" Type="http://schemas.openxmlformats.org/officeDocument/2006/relationships/slideLayout" Target="../slideLayouts/slideLayout9.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0.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8" Type="http://schemas.openxmlformats.org/officeDocument/2006/relationships/image" Target="../media/image45.jp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image" Target="../media/image39.png"/><Relationship Id="rId1" Type="http://schemas.openxmlformats.org/officeDocument/2006/relationships/slideLayout" Target="../slideLayouts/slideLayout9.xml"/><Relationship Id="rId6" Type="http://schemas.openxmlformats.org/officeDocument/2006/relationships/image" Target="../media/image43.jpeg"/><Relationship Id="rId5" Type="http://schemas.openxmlformats.org/officeDocument/2006/relationships/image" Target="../media/image42.jpeg"/><Relationship Id="rId4" Type="http://schemas.openxmlformats.org/officeDocument/2006/relationships/image" Target="../media/image41.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www.kaggle.com/paultimothymooney/chest-xray-pneumonia" TargetMode="External"/><Relationship Id="rId2" Type="http://schemas.openxmlformats.org/officeDocument/2006/relationships/hyperlink" Target="https://github.com/ieee8023/covid-chestxray-dataset" TargetMode="External"/><Relationship Id="rId1" Type="http://schemas.openxmlformats.org/officeDocument/2006/relationships/slideLayout" Target="../slideLayouts/slideLayout5.xml"/><Relationship Id="rId5" Type="http://schemas.openxmlformats.org/officeDocument/2006/relationships/image" Target="../media/image13.jpeg"/><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50812" y="1143000"/>
            <a:ext cx="10591800" cy="1981200"/>
          </a:xfrm>
        </p:spPr>
        <p:txBody>
          <a:bodyPr>
            <a:noAutofit/>
          </a:bodyPr>
          <a:lstStyle/>
          <a:p>
            <a:r>
              <a:rPr lang="en-US" sz="6000" b="1" dirty="0">
                <a:effectLst>
                  <a:outerShdw blurRad="38100" dist="38100" dir="2700000" algn="tl">
                    <a:srgbClr val="000000">
                      <a:alpha val="43137"/>
                    </a:srgbClr>
                  </a:outerShdw>
                </a:effectLst>
              </a:rPr>
              <a:t>COVID-19 XRAY Detector X</a:t>
            </a:r>
          </a:p>
        </p:txBody>
      </p:sp>
      <p:sp>
        <p:nvSpPr>
          <p:cNvPr id="4" name="Subtitle 3"/>
          <p:cNvSpPr>
            <a:spLocks noGrp="1"/>
          </p:cNvSpPr>
          <p:nvPr>
            <p:ph type="subTitle" idx="1"/>
          </p:nvPr>
        </p:nvSpPr>
        <p:spPr>
          <a:xfrm>
            <a:off x="150812" y="3124200"/>
            <a:ext cx="8229600" cy="1219200"/>
          </a:xfrm>
        </p:spPr>
        <p:txBody>
          <a:bodyPr/>
          <a:lstStyle/>
          <a:p>
            <a:r>
              <a:rPr lang="it-IT" dirty="0">
                <a:effectLst>
                  <a:outerShdw blurRad="38100" dist="38100" dir="2700000" algn="tl">
                    <a:srgbClr val="000000">
                      <a:alpha val="43137"/>
                    </a:srgbClr>
                  </a:outerShdw>
                </a:effectLst>
              </a:rPr>
              <a:t>Using Image classification in machine learning</a:t>
            </a:r>
          </a:p>
        </p:txBody>
      </p:sp>
      <p:sp>
        <p:nvSpPr>
          <p:cNvPr id="5" name="TextBox 4">
            <a:extLst>
              <a:ext uri="{FF2B5EF4-FFF2-40B4-BE49-F238E27FC236}">
                <a16:creationId xmlns:a16="http://schemas.microsoft.com/office/drawing/2014/main" id="{92C69343-5ECD-49F4-8DB8-EA351189F088}"/>
              </a:ext>
            </a:extLst>
          </p:cNvPr>
          <p:cNvSpPr txBox="1"/>
          <p:nvPr/>
        </p:nvSpPr>
        <p:spPr>
          <a:xfrm>
            <a:off x="227012" y="3541439"/>
            <a:ext cx="5715000" cy="677108"/>
          </a:xfrm>
          <a:prstGeom prst="rect">
            <a:avLst/>
          </a:prstGeom>
          <a:noFill/>
        </p:spPr>
        <p:txBody>
          <a:bodyPr wrap="square" rtlCol="0">
            <a:spAutoFit/>
          </a:bodyPr>
          <a:lstStyle/>
          <a:p>
            <a:pPr>
              <a:buClr>
                <a:schemeClr val="tx1"/>
              </a:buClr>
              <a:buSzPct val="125000"/>
            </a:pPr>
            <a:r>
              <a:rPr lang="en-US" sz="1900" i="1" dirty="0">
                <a:effectLst>
                  <a:outerShdw blurRad="38100" dist="38100" dir="2700000" algn="tl">
                    <a:srgbClr val="000000">
                      <a:alpha val="43137"/>
                    </a:srgbClr>
                  </a:outerShdw>
                </a:effectLst>
              </a:rPr>
              <a:t>Supervisor : Dr. Mohamad Chaitou</a:t>
            </a:r>
          </a:p>
          <a:p>
            <a:pPr>
              <a:buClr>
                <a:schemeClr val="tx1"/>
              </a:buClr>
              <a:buSzPct val="125000"/>
            </a:pPr>
            <a:r>
              <a:rPr lang="en-US" sz="1900" i="1" dirty="0">
                <a:effectLst>
                  <a:outerShdw blurRad="38100" dist="38100" dir="2700000" algn="tl">
                    <a:srgbClr val="000000">
                      <a:alpha val="43137"/>
                    </a:srgbClr>
                  </a:outerShdw>
                </a:effectLst>
              </a:rPr>
              <a:t>Presented By : Ali Shhadi (11059) &amp; Hadi Jaber (9623)</a:t>
            </a:r>
          </a:p>
        </p:txBody>
      </p:sp>
      <p:pic>
        <p:nvPicPr>
          <p:cNvPr id="6" name="Picture 5">
            <a:extLst>
              <a:ext uri="{FF2B5EF4-FFF2-40B4-BE49-F238E27FC236}">
                <a16:creationId xmlns:a16="http://schemas.microsoft.com/office/drawing/2014/main" id="{5B001900-5EC7-4110-8B2B-607398B7700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9412" y="267442"/>
            <a:ext cx="1752600" cy="1751116"/>
          </a:xfrm>
          <a:prstGeom prst="rect">
            <a:avLst/>
          </a:prstGeom>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2">
            <a:extLst>
              <a:ext uri="{FF2B5EF4-FFF2-40B4-BE49-F238E27FC236}">
                <a16:creationId xmlns:a16="http://schemas.microsoft.com/office/drawing/2014/main" id="{F908C179-CD21-4609-A1DC-F130D16D36F1}"/>
              </a:ext>
            </a:extLst>
          </p:cNvPr>
          <p:cNvSpPr txBox="1">
            <a:spLocks/>
          </p:cNvSpPr>
          <p:nvPr/>
        </p:nvSpPr>
        <p:spPr>
          <a:xfrm>
            <a:off x="1522411" y="228600"/>
            <a:ext cx="9144001" cy="685800"/>
          </a:xfrm>
          <a:prstGeom prst="rect">
            <a:avLst/>
          </a:prstGeom>
        </p:spPr>
        <p:txBody>
          <a:bodyPr>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Binary Classification</a:t>
            </a:r>
          </a:p>
        </p:txBody>
      </p:sp>
      <p:cxnSp>
        <p:nvCxnSpPr>
          <p:cNvPr id="3" name="Straight Connector 2">
            <a:extLst>
              <a:ext uri="{FF2B5EF4-FFF2-40B4-BE49-F238E27FC236}">
                <a16:creationId xmlns:a16="http://schemas.microsoft.com/office/drawing/2014/main" id="{11369A25-9826-4F58-ACD0-9C7530625DC4}"/>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B0C75AA9-4A12-44BD-96DA-43382702D1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7489" y="3304634"/>
            <a:ext cx="7053842" cy="3248566"/>
          </a:xfrm>
          <a:prstGeom prst="rect">
            <a:avLst/>
          </a:prstGeom>
        </p:spPr>
      </p:pic>
      <p:sp>
        <p:nvSpPr>
          <p:cNvPr id="6" name="TextBox 5">
            <a:extLst>
              <a:ext uri="{FF2B5EF4-FFF2-40B4-BE49-F238E27FC236}">
                <a16:creationId xmlns:a16="http://schemas.microsoft.com/office/drawing/2014/main" id="{277363A9-3C48-4879-84F8-86573FA801CD}"/>
              </a:ext>
            </a:extLst>
          </p:cNvPr>
          <p:cNvSpPr txBox="1"/>
          <p:nvPr/>
        </p:nvSpPr>
        <p:spPr>
          <a:xfrm>
            <a:off x="150811" y="1371600"/>
            <a:ext cx="11887199" cy="1754326"/>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We first considered a binary classification problem where the goal was to detect whether an X-ray shows evidence of COVID-19 infection.</a:t>
            </a:r>
          </a:p>
          <a:p>
            <a:pPr marL="285750" indent="-285750">
              <a:buClr>
                <a:schemeClr val="tx1"/>
              </a:buClr>
              <a:buSzPct val="125000"/>
              <a:buFont typeface="Arial" panose="020B0604020202020204" pitchFamily="34" charset="0"/>
              <a:buChar char="•"/>
            </a:pPr>
            <a:endParaRPr lang="en-US"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The classifier was to assign X-ray images to either a non-COVID-19 class or a COVID-19 class.</a:t>
            </a:r>
          </a:p>
          <a:p>
            <a:pPr marL="285750" indent="-285750">
              <a:buClr>
                <a:schemeClr val="tx1"/>
              </a:buClr>
              <a:buSzPct val="125000"/>
              <a:buFont typeface="Arial" panose="020B0604020202020204" pitchFamily="34" charset="0"/>
              <a:buChar char="•"/>
            </a:pPr>
            <a:endParaRPr lang="en-US"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A deep convolutional neural network architecture was trained to perform binary classification.</a:t>
            </a:r>
          </a:p>
        </p:txBody>
      </p:sp>
    </p:spTree>
    <p:extLst>
      <p:ext uri="{BB962C8B-B14F-4D97-AF65-F5344CB8AC3E}">
        <p14:creationId xmlns:p14="http://schemas.microsoft.com/office/powerpoint/2010/main" val="173572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2">
            <a:extLst>
              <a:ext uri="{FF2B5EF4-FFF2-40B4-BE49-F238E27FC236}">
                <a16:creationId xmlns:a16="http://schemas.microsoft.com/office/drawing/2014/main" id="{81DDEE31-1DBF-452C-A3AB-5BF71BC4D683}"/>
              </a:ext>
            </a:extLst>
          </p:cNvPr>
          <p:cNvSpPr txBox="1">
            <a:spLocks/>
          </p:cNvSpPr>
          <p:nvPr/>
        </p:nvSpPr>
        <p:spPr>
          <a:xfrm>
            <a:off x="1522411" y="228600"/>
            <a:ext cx="9144001" cy="685800"/>
          </a:xfrm>
          <a:prstGeom prst="rect">
            <a:avLst/>
          </a:prstGeom>
        </p:spPr>
        <p:txBody>
          <a:bodyPr>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Class Imbalance</a:t>
            </a:r>
          </a:p>
        </p:txBody>
      </p:sp>
      <p:cxnSp>
        <p:nvCxnSpPr>
          <p:cNvPr id="8" name="Straight Connector 7">
            <a:extLst>
              <a:ext uri="{FF2B5EF4-FFF2-40B4-BE49-F238E27FC236}">
                <a16:creationId xmlns:a16="http://schemas.microsoft.com/office/drawing/2014/main" id="{E79D7101-C21E-4596-A740-172D19D1FBB1}"/>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0A46871-34B2-43B8-8500-84FC919C377D}"/>
              </a:ext>
            </a:extLst>
          </p:cNvPr>
          <p:cNvSpPr txBox="1"/>
          <p:nvPr/>
        </p:nvSpPr>
        <p:spPr>
          <a:xfrm>
            <a:off x="150811" y="1371600"/>
            <a:ext cx="11887199" cy="1754326"/>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Due to the imbalance in severe COVID-19 cases   </a:t>
            </a:r>
            <a:r>
              <a:rPr lang="en-US" b="1" dirty="0">
                <a:effectLst>
                  <a:outerShdw blurRad="38100" dist="38100" dir="2700000" algn="tl">
                    <a:srgbClr val="000000">
                      <a:alpha val="43137"/>
                    </a:srgbClr>
                  </a:outerShdw>
                </a:effectLst>
                <a:sym typeface="Wingdings" panose="05000000000000000000" pitchFamily="2" charset="2"/>
              </a:rPr>
              <a:t>  </a:t>
            </a:r>
            <a:r>
              <a:rPr lang="en-US" b="1" dirty="0">
                <a:effectLst>
                  <a:outerShdw blurRad="38100" dist="38100" dir="2700000" algn="tl">
                    <a:srgbClr val="000000">
                      <a:alpha val="43137"/>
                    </a:srgbClr>
                  </a:outerShdw>
                </a:effectLst>
              </a:rPr>
              <a:t>imbalance of images .</a:t>
            </a:r>
          </a:p>
          <a:p>
            <a:pPr marL="285750" indent="-285750">
              <a:buClr>
                <a:schemeClr val="tx1"/>
              </a:buClr>
              <a:buSzPct val="125000"/>
              <a:buFont typeface="Arial" panose="020B0604020202020204" pitchFamily="34" charset="0"/>
              <a:buChar char="•"/>
            </a:pPr>
            <a:endParaRPr lang="en-US"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Accuracy can be misleadingly high in classification problems when a class is underrepresented.</a:t>
            </a:r>
          </a:p>
          <a:p>
            <a:pPr marL="285750" indent="-285750">
              <a:buClr>
                <a:schemeClr val="tx1"/>
              </a:buClr>
              <a:buSzPct val="125000"/>
              <a:buFont typeface="Arial" panose="020B0604020202020204" pitchFamily="34" charset="0"/>
              <a:buChar char="•"/>
            </a:pPr>
            <a:endParaRPr lang="en-US"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We apply Image Augmentation to overcome this issue. ( Increase the number of images by creating images of difference contrast/size from existing image )</a:t>
            </a:r>
          </a:p>
        </p:txBody>
      </p:sp>
      <p:pic>
        <p:nvPicPr>
          <p:cNvPr id="10" name="Picture 9">
            <a:extLst>
              <a:ext uri="{FF2B5EF4-FFF2-40B4-BE49-F238E27FC236}">
                <a16:creationId xmlns:a16="http://schemas.microsoft.com/office/drawing/2014/main" id="{CDC0A8C9-1848-4F2C-A3D2-A1C33FE06201}"/>
              </a:ext>
            </a:extLst>
          </p:cNvPr>
          <p:cNvPicPr>
            <a:picLocks noChangeAspect="1"/>
          </p:cNvPicPr>
          <p:nvPr/>
        </p:nvPicPr>
        <p:blipFill rotWithShape="1">
          <a:blip r:embed="rId2"/>
          <a:srcRect l="6239" t="47777" r="53126" b="11101"/>
          <a:stretch/>
        </p:blipFill>
        <p:spPr>
          <a:xfrm>
            <a:off x="2678797" y="3352800"/>
            <a:ext cx="6831225" cy="3352800"/>
          </a:xfrm>
          <a:prstGeom prst="rect">
            <a:avLst/>
          </a:prstGeom>
        </p:spPr>
      </p:pic>
    </p:spTree>
    <p:extLst>
      <p:ext uri="{BB962C8B-B14F-4D97-AF65-F5344CB8AC3E}">
        <p14:creationId xmlns:p14="http://schemas.microsoft.com/office/powerpoint/2010/main" val="276513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2">
            <a:extLst>
              <a:ext uri="{FF2B5EF4-FFF2-40B4-BE49-F238E27FC236}">
                <a16:creationId xmlns:a16="http://schemas.microsoft.com/office/drawing/2014/main" id="{FB9E33D7-607B-4F46-9D47-1B0307AC7E0E}"/>
              </a:ext>
            </a:extLst>
          </p:cNvPr>
          <p:cNvSpPr txBox="1">
            <a:spLocks/>
          </p:cNvSpPr>
          <p:nvPr/>
        </p:nvSpPr>
        <p:spPr>
          <a:xfrm>
            <a:off x="1522411" y="228600"/>
            <a:ext cx="9144001" cy="685800"/>
          </a:xfrm>
          <a:prstGeom prst="rect">
            <a:avLst/>
          </a:prstGeom>
        </p:spPr>
        <p:txBody>
          <a:bodyPr>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Model Result</a:t>
            </a:r>
          </a:p>
        </p:txBody>
      </p:sp>
      <p:cxnSp>
        <p:nvCxnSpPr>
          <p:cNvPr id="8" name="Straight Connector 7">
            <a:extLst>
              <a:ext uri="{FF2B5EF4-FFF2-40B4-BE49-F238E27FC236}">
                <a16:creationId xmlns:a16="http://schemas.microsoft.com/office/drawing/2014/main" id="{D12DFE86-DE4C-420D-98E2-3D441FD7C224}"/>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28D70F93-6810-485A-88F2-AABE0C158E45}"/>
              </a:ext>
            </a:extLst>
          </p:cNvPr>
          <p:cNvPicPr>
            <a:picLocks noChangeAspect="1"/>
          </p:cNvPicPr>
          <p:nvPr/>
        </p:nvPicPr>
        <p:blipFill rotWithShape="1">
          <a:blip r:embed="rId2"/>
          <a:srcRect l="12490" t="41110" r="33746" b="21103"/>
          <a:stretch/>
        </p:blipFill>
        <p:spPr>
          <a:xfrm>
            <a:off x="312177" y="1447800"/>
            <a:ext cx="11564469" cy="4952999"/>
          </a:xfrm>
          <a:prstGeom prst="rect">
            <a:avLst/>
          </a:prstGeom>
        </p:spPr>
      </p:pic>
    </p:spTree>
    <p:extLst>
      <p:ext uri="{BB962C8B-B14F-4D97-AF65-F5344CB8AC3E}">
        <p14:creationId xmlns:p14="http://schemas.microsoft.com/office/powerpoint/2010/main" val="110850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D3A953-D098-4D50-A7F6-2D1F4989D104}"/>
              </a:ext>
            </a:extLst>
          </p:cNvPr>
          <p:cNvPicPr>
            <a:picLocks noChangeAspect="1"/>
          </p:cNvPicPr>
          <p:nvPr/>
        </p:nvPicPr>
        <p:blipFill rotWithShape="1">
          <a:blip r:embed="rId2"/>
          <a:srcRect l="10615" t="50000" r="11240" b="21104"/>
          <a:stretch/>
        </p:blipFill>
        <p:spPr>
          <a:xfrm>
            <a:off x="150812" y="2899326"/>
            <a:ext cx="11887200" cy="2709129"/>
          </a:xfrm>
          <a:prstGeom prst="rect">
            <a:avLst/>
          </a:prstGeom>
        </p:spPr>
      </p:pic>
      <p:sp>
        <p:nvSpPr>
          <p:cNvPr id="6" name="Title 12">
            <a:extLst>
              <a:ext uri="{FF2B5EF4-FFF2-40B4-BE49-F238E27FC236}">
                <a16:creationId xmlns:a16="http://schemas.microsoft.com/office/drawing/2014/main" id="{EC642BCC-32FF-4EF8-B738-D8FD668C57BE}"/>
              </a:ext>
            </a:extLst>
          </p:cNvPr>
          <p:cNvSpPr txBox="1">
            <a:spLocks/>
          </p:cNvSpPr>
          <p:nvPr/>
        </p:nvSpPr>
        <p:spPr>
          <a:xfrm>
            <a:off x="1522411" y="228600"/>
            <a:ext cx="9144001" cy="685800"/>
          </a:xfrm>
          <a:prstGeom prst="rect">
            <a:avLst/>
          </a:prstGeom>
        </p:spPr>
        <p:txBody>
          <a:bodyPr>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Introduction To TensorFlow</a:t>
            </a:r>
          </a:p>
        </p:txBody>
      </p:sp>
      <p:cxnSp>
        <p:nvCxnSpPr>
          <p:cNvPr id="7" name="Straight Connector 6">
            <a:extLst>
              <a:ext uri="{FF2B5EF4-FFF2-40B4-BE49-F238E27FC236}">
                <a16:creationId xmlns:a16="http://schemas.microsoft.com/office/drawing/2014/main" id="{7594E76A-E4ED-46D0-9B6B-47314DD16C8F}"/>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EF44775-9175-44AC-ADEA-018A0952D1B3}"/>
              </a:ext>
            </a:extLst>
          </p:cNvPr>
          <p:cNvSpPr txBox="1"/>
          <p:nvPr/>
        </p:nvSpPr>
        <p:spPr>
          <a:xfrm>
            <a:off x="150813" y="1447800"/>
            <a:ext cx="11887199" cy="1015663"/>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sz="2000" b="1" dirty="0"/>
              <a:t>TensorFlow provides a collection of workflows to develop and train models using Python, JavaScript, or Swift, and to easily deploy in the cloud, on-prem, in the browser, or on-device no matter what language you use.</a:t>
            </a:r>
            <a:endParaRPr lang="en-US" sz="2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15529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a:extLst>
              <a:ext uri="{FF2B5EF4-FFF2-40B4-BE49-F238E27FC236}">
                <a16:creationId xmlns:a16="http://schemas.microsoft.com/office/drawing/2014/main" id="{4AD8632B-97FC-4583-B3E9-F8A6B0B631D7}"/>
              </a:ext>
            </a:extLst>
          </p:cNvPr>
          <p:cNvSpPr txBox="1">
            <a:spLocks/>
          </p:cNvSpPr>
          <p:nvPr/>
        </p:nvSpPr>
        <p:spPr>
          <a:xfrm>
            <a:off x="1522411" y="228600"/>
            <a:ext cx="9144001" cy="685800"/>
          </a:xfrm>
          <a:prstGeom prst="rect">
            <a:avLst/>
          </a:prstGeom>
        </p:spPr>
        <p:txBody>
          <a:bodyPr>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TensorFlow Lite</a:t>
            </a:r>
          </a:p>
        </p:txBody>
      </p:sp>
      <p:cxnSp>
        <p:nvCxnSpPr>
          <p:cNvPr id="6" name="Straight Connector 5">
            <a:extLst>
              <a:ext uri="{FF2B5EF4-FFF2-40B4-BE49-F238E27FC236}">
                <a16:creationId xmlns:a16="http://schemas.microsoft.com/office/drawing/2014/main" id="{7B7D5FC5-C5E5-4B4A-AA9C-F006DBDFA24D}"/>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7" name="TensorFlow Lite for Android (Coding TensorFlow)">
            <a:hlinkClick r:id="" action="ppaction://media"/>
            <a:extLst>
              <a:ext uri="{FF2B5EF4-FFF2-40B4-BE49-F238E27FC236}">
                <a16:creationId xmlns:a16="http://schemas.microsoft.com/office/drawing/2014/main" id="{AECB538C-1965-4A65-8943-693FDE97483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066800"/>
            <a:ext cx="12188825" cy="5791199"/>
          </a:xfrm>
          <a:prstGeom prst="rect">
            <a:avLst/>
          </a:prstGeom>
        </p:spPr>
      </p:pic>
    </p:spTree>
    <p:extLst>
      <p:ext uri="{BB962C8B-B14F-4D97-AF65-F5344CB8AC3E}">
        <p14:creationId xmlns:p14="http://schemas.microsoft.com/office/powerpoint/2010/main" val="541005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599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a:extLst>
              <a:ext uri="{FF2B5EF4-FFF2-40B4-BE49-F238E27FC236}">
                <a16:creationId xmlns:a16="http://schemas.microsoft.com/office/drawing/2014/main" id="{690F94BF-77B0-440F-A895-A64E3B39089A}"/>
              </a:ext>
            </a:extLst>
          </p:cNvPr>
          <p:cNvSpPr txBox="1">
            <a:spLocks/>
          </p:cNvSpPr>
          <p:nvPr/>
        </p:nvSpPr>
        <p:spPr>
          <a:xfrm>
            <a:off x="1522411" y="228600"/>
            <a:ext cx="9144001" cy="685800"/>
          </a:xfrm>
          <a:prstGeom prst="rect">
            <a:avLst/>
          </a:prstGeom>
        </p:spPr>
        <p:txBody>
          <a:bodyPr>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TensorFlow Converter</a:t>
            </a:r>
          </a:p>
        </p:txBody>
      </p:sp>
      <p:cxnSp>
        <p:nvCxnSpPr>
          <p:cNvPr id="6" name="Straight Connector 5">
            <a:extLst>
              <a:ext uri="{FF2B5EF4-FFF2-40B4-BE49-F238E27FC236}">
                <a16:creationId xmlns:a16="http://schemas.microsoft.com/office/drawing/2014/main" id="{16183157-2221-4AD9-9DBF-0FD97415C06A}"/>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0" name="Graphic 9">
            <a:extLst>
              <a:ext uri="{FF2B5EF4-FFF2-40B4-BE49-F238E27FC236}">
                <a16:creationId xmlns:a16="http://schemas.microsoft.com/office/drawing/2014/main" id="{07B41955-A654-4511-881D-7F219B5B019C}"/>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444" t="1369" r="3650" b="19178"/>
          <a:stretch/>
        </p:blipFill>
        <p:spPr>
          <a:xfrm>
            <a:off x="988547" y="1219200"/>
            <a:ext cx="10211730" cy="5333993"/>
          </a:xfrm>
          <a:prstGeom prst="rect">
            <a:avLst/>
          </a:prstGeom>
        </p:spPr>
      </p:pic>
    </p:spTree>
    <p:extLst>
      <p:ext uri="{BB962C8B-B14F-4D97-AF65-F5344CB8AC3E}">
        <p14:creationId xmlns:p14="http://schemas.microsoft.com/office/powerpoint/2010/main" val="1914937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a:extLst>
              <a:ext uri="{FF2B5EF4-FFF2-40B4-BE49-F238E27FC236}">
                <a16:creationId xmlns:a16="http://schemas.microsoft.com/office/drawing/2014/main" id="{C1755A4E-5718-4229-A028-6CEEBE263F95}"/>
              </a:ext>
            </a:extLst>
          </p:cNvPr>
          <p:cNvSpPr txBox="1">
            <a:spLocks/>
          </p:cNvSpPr>
          <p:nvPr/>
        </p:nvSpPr>
        <p:spPr>
          <a:xfrm>
            <a:off x="1522411" y="228600"/>
            <a:ext cx="9144001" cy="685800"/>
          </a:xfrm>
          <a:prstGeom prst="rect">
            <a:avLst/>
          </a:prstGeom>
        </p:spPr>
        <p:txBody>
          <a:bodyPr>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Converting Keras To Quantized_TFLite</a:t>
            </a:r>
          </a:p>
        </p:txBody>
      </p:sp>
      <p:cxnSp>
        <p:nvCxnSpPr>
          <p:cNvPr id="6" name="Straight Connector 5">
            <a:extLst>
              <a:ext uri="{FF2B5EF4-FFF2-40B4-BE49-F238E27FC236}">
                <a16:creationId xmlns:a16="http://schemas.microsoft.com/office/drawing/2014/main" id="{E80656C8-AFD1-47D5-88EA-71EC6D963556}"/>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7EB2BDA-74EE-424A-A994-B9C5F6E84E6B}"/>
              </a:ext>
            </a:extLst>
          </p:cNvPr>
          <p:cNvSpPr txBox="1"/>
          <p:nvPr/>
        </p:nvSpPr>
        <p:spPr>
          <a:xfrm>
            <a:off x="150813" y="1447800"/>
            <a:ext cx="11887199" cy="1015663"/>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sz="2000" b="1" dirty="0"/>
              <a:t>We converted the pre-trained Keras model to quantized_tflite format.</a:t>
            </a:r>
          </a:p>
          <a:p>
            <a:pPr marL="285750" indent="-285750">
              <a:buClr>
                <a:schemeClr val="tx1"/>
              </a:buClr>
              <a:buSzPct val="125000"/>
              <a:buFont typeface="Arial" panose="020B0604020202020204" pitchFamily="34" charset="0"/>
              <a:buChar char="•"/>
            </a:pPr>
            <a:endParaRPr lang="en-US" sz="2000"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sz="2000" b="1" dirty="0">
                <a:effectLst>
                  <a:outerShdw blurRad="38100" dist="38100" dir="2700000" algn="tl">
                    <a:srgbClr val="000000">
                      <a:alpha val="43137"/>
                    </a:srgbClr>
                  </a:outerShdw>
                </a:effectLst>
              </a:rPr>
              <a:t>This allows us to use the model in our android application.</a:t>
            </a:r>
          </a:p>
        </p:txBody>
      </p:sp>
      <p:pic>
        <p:nvPicPr>
          <p:cNvPr id="8" name="Picture 7">
            <a:extLst>
              <a:ext uri="{FF2B5EF4-FFF2-40B4-BE49-F238E27FC236}">
                <a16:creationId xmlns:a16="http://schemas.microsoft.com/office/drawing/2014/main" id="{0E5826B9-0B29-4DD1-B5C9-E423294A5807}"/>
              </a:ext>
            </a:extLst>
          </p:cNvPr>
          <p:cNvPicPr>
            <a:picLocks noChangeAspect="1"/>
          </p:cNvPicPr>
          <p:nvPr/>
        </p:nvPicPr>
        <p:blipFill rotWithShape="1">
          <a:blip r:embed="rId2"/>
          <a:srcRect l="3113" t="24438" r="35622" b="27772"/>
          <a:stretch/>
        </p:blipFill>
        <p:spPr>
          <a:xfrm>
            <a:off x="1217612" y="2514600"/>
            <a:ext cx="9982200" cy="4212773"/>
          </a:xfrm>
          <a:prstGeom prst="rect">
            <a:avLst/>
          </a:prstGeom>
        </p:spPr>
      </p:pic>
    </p:spTree>
    <p:extLst>
      <p:ext uri="{BB962C8B-B14F-4D97-AF65-F5344CB8AC3E}">
        <p14:creationId xmlns:p14="http://schemas.microsoft.com/office/powerpoint/2010/main" val="542815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a:extLst>
              <a:ext uri="{FF2B5EF4-FFF2-40B4-BE49-F238E27FC236}">
                <a16:creationId xmlns:a16="http://schemas.microsoft.com/office/drawing/2014/main" id="{6A245713-23D6-422C-98F0-844D3A259A57}"/>
              </a:ext>
            </a:extLst>
          </p:cNvPr>
          <p:cNvSpPr txBox="1">
            <a:spLocks/>
          </p:cNvSpPr>
          <p:nvPr/>
        </p:nvSpPr>
        <p:spPr>
          <a:xfrm>
            <a:off x="1522411" y="228600"/>
            <a:ext cx="9144001" cy="685800"/>
          </a:xfrm>
          <a:prstGeom prst="rect">
            <a:avLst/>
          </a:prstGeom>
        </p:spPr>
        <p:txBody>
          <a:bodyPr>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Why Quantized ?</a:t>
            </a:r>
          </a:p>
        </p:txBody>
      </p:sp>
      <p:cxnSp>
        <p:nvCxnSpPr>
          <p:cNvPr id="6" name="Straight Connector 5">
            <a:extLst>
              <a:ext uri="{FF2B5EF4-FFF2-40B4-BE49-F238E27FC236}">
                <a16:creationId xmlns:a16="http://schemas.microsoft.com/office/drawing/2014/main" id="{301E61BC-0729-4082-941B-6E5CD037DD90}"/>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8B11013-ACE2-4693-8E92-916B7EFF3000}"/>
              </a:ext>
            </a:extLst>
          </p:cNvPr>
          <p:cNvSpPr txBox="1"/>
          <p:nvPr/>
        </p:nvSpPr>
        <p:spPr>
          <a:xfrm>
            <a:off x="227012" y="1371600"/>
            <a:ext cx="11658600" cy="2308324"/>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sz="2400" b="1" dirty="0">
                <a:effectLst>
                  <a:outerShdw blurRad="38100" dist="38100" dir="2700000" algn="tl">
                    <a:srgbClr val="000000">
                      <a:alpha val="43137"/>
                    </a:srgbClr>
                  </a:outerShdw>
                </a:effectLst>
              </a:rPr>
              <a:t>The simplest way to create a small model is to quantize the weights to 8 bits and quantize the inputs/activations "on-the-fly", during inference. This has latency benefits, but prioritizes size reduction.</a:t>
            </a:r>
          </a:p>
          <a:p>
            <a:pPr marL="285750" indent="-285750">
              <a:buClr>
                <a:schemeClr val="tx1"/>
              </a:buClr>
              <a:buSzPct val="125000"/>
              <a:buFont typeface="Arial" panose="020B0604020202020204" pitchFamily="34" charset="0"/>
              <a:buChar char="•"/>
            </a:pPr>
            <a:endParaRPr lang="en-US" sz="2400"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sz="2400" b="1" dirty="0"/>
              <a:t>This technique helps reduce both the memory requirement and computational cost of using neural networks at the cost of modest decrease in accuracy.</a:t>
            </a:r>
            <a:endParaRPr lang="en-US" sz="24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18536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a:extLst>
              <a:ext uri="{FF2B5EF4-FFF2-40B4-BE49-F238E27FC236}">
                <a16:creationId xmlns:a16="http://schemas.microsoft.com/office/drawing/2014/main" id="{8DCC6DE6-FE64-4346-B922-E9D6394342A2}"/>
              </a:ext>
            </a:extLst>
          </p:cNvPr>
          <p:cNvSpPr txBox="1">
            <a:spLocks/>
          </p:cNvSpPr>
          <p:nvPr/>
        </p:nvSpPr>
        <p:spPr>
          <a:xfrm>
            <a:off x="1522411" y="228600"/>
            <a:ext cx="9144001" cy="685800"/>
          </a:xfrm>
          <a:prstGeom prst="rect">
            <a:avLst/>
          </a:prstGeom>
        </p:spPr>
        <p:txBody>
          <a:bodyPr>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COVID-19 XRAY Detector X</a:t>
            </a:r>
          </a:p>
        </p:txBody>
      </p:sp>
      <p:cxnSp>
        <p:nvCxnSpPr>
          <p:cNvPr id="6" name="Straight Connector 5">
            <a:extLst>
              <a:ext uri="{FF2B5EF4-FFF2-40B4-BE49-F238E27FC236}">
                <a16:creationId xmlns:a16="http://schemas.microsoft.com/office/drawing/2014/main" id="{22389C7D-5A7A-49D7-9865-5E61CA4E5232}"/>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064E6F65-432B-4890-B4A4-841F979E6A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02440" y="1539912"/>
            <a:ext cx="2727944" cy="5067294"/>
          </a:xfrm>
          <a:prstGeom prst="rect">
            <a:avLst/>
          </a:prstGeom>
        </p:spPr>
      </p:pic>
      <p:pic>
        <p:nvPicPr>
          <p:cNvPr id="9" name="Picture 8">
            <a:extLst>
              <a:ext uri="{FF2B5EF4-FFF2-40B4-BE49-F238E27FC236}">
                <a16:creationId xmlns:a16="http://schemas.microsoft.com/office/drawing/2014/main" id="{115B1B75-D107-4B0E-B1C9-EDA98EA8D14D}"/>
              </a:ext>
            </a:extLst>
          </p:cNvPr>
          <p:cNvPicPr>
            <a:picLocks noChangeAspect="1"/>
          </p:cNvPicPr>
          <p:nvPr/>
        </p:nvPicPr>
        <p:blipFill rotWithShape="1">
          <a:blip r:embed="rId3"/>
          <a:srcRect l="23962" t="9991" r="23680" b="86676"/>
          <a:stretch/>
        </p:blipFill>
        <p:spPr>
          <a:xfrm>
            <a:off x="17646" y="1066801"/>
            <a:ext cx="9048565" cy="304753"/>
          </a:xfrm>
          <a:prstGeom prst="rect">
            <a:avLst/>
          </a:prstGeom>
        </p:spPr>
      </p:pic>
      <p:cxnSp>
        <p:nvCxnSpPr>
          <p:cNvPr id="11" name="Connector: Elbow 10">
            <a:extLst>
              <a:ext uri="{FF2B5EF4-FFF2-40B4-BE49-F238E27FC236}">
                <a16:creationId xmlns:a16="http://schemas.microsoft.com/office/drawing/2014/main" id="{D5B70AC0-A775-4698-98F4-57D83E3570A6}"/>
              </a:ext>
            </a:extLst>
          </p:cNvPr>
          <p:cNvCxnSpPr/>
          <p:nvPr/>
        </p:nvCxnSpPr>
        <p:spPr>
          <a:xfrm rot="10800000">
            <a:off x="7389812" y="2209800"/>
            <a:ext cx="2438400" cy="2209800"/>
          </a:xfrm>
          <a:prstGeom prst="bentConnector3">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F7637D92-18CB-4299-83A1-C4BE86069305}"/>
              </a:ext>
            </a:extLst>
          </p:cNvPr>
          <p:cNvCxnSpPr>
            <a:cxnSpLocks/>
          </p:cNvCxnSpPr>
          <p:nvPr/>
        </p:nvCxnSpPr>
        <p:spPr>
          <a:xfrm rot="10800000" flipV="1">
            <a:off x="8380412" y="5029200"/>
            <a:ext cx="1447800" cy="1066800"/>
          </a:xfrm>
          <a:prstGeom prst="bentConnector3">
            <a:avLst>
              <a:gd name="adj1" fmla="val 50000"/>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BA5A12AC-FC21-4B59-B57F-4413B929D00B}"/>
              </a:ext>
            </a:extLst>
          </p:cNvPr>
          <p:cNvPicPr>
            <a:picLocks noChangeAspect="1"/>
          </p:cNvPicPr>
          <p:nvPr/>
        </p:nvPicPr>
        <p:blipFill rotWithShape="1">
          <a:blip r:embed="rId4"/>
          <a:srcRect l="29370" t="54446" r="39372" b="33328"/>
          <a:stretch/>
        </p:blipFill>
        <p:spPr>
          <a:xfrm>
            <a:off x="4265612" y="5533856"/>
            <a:ext cx="4114800" cy="966210"/>
          </a:xfrm>
          <a:prstGeom prst="rect">
            <a:avLst/>
          </a:prstGeom>
        </p:spPr>
      </p:pic>
      <p:pic>
        <p:nvPicPr>
          <p:cNvPr id="16" name="Picture 15">
            <a:extLst>
              <a:ext uri="{FF2B5EF4-FFF2-40B4-BE49-F238E27FC236}">
                <a16:creationId xmlns:a16="http://schemas.microsoft.com/office/drawing/2014/main" id="{3BCEDE0F-E137-4CB7-9440-4411DF989B5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98007" y="4419599"/>
            <a:ext cx="1129771" cy="2226272"/>
          </a:xfrm>
          <a:prstGeom prst="rect">
            <a:avLst/>
          </a:prstGeom>
        </p:spPr>
      </p:pic>
      <p:pic>
        <p:nvPicPr>
          <p:cNvPr id="18" name="Picture 17">
            <a:extLst>
              <a:ext uri="{FF2B5EF4-FFF2-40B4-BE49-F238E27FC236}">
                <a16:creationId xmlns:a16="http://schemas.microsoft.com/office/drawing/2014/main" id="{69DFC038-9019-4A9C-BBEF-E9622629B97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41327" y="4419600"/>
            <a:ext cx="1129771" cy="2226271"/>
          </a:xfrm>
          <a:prstGeom prst="rect">
            <a:avLst/>
          </a:prstGeom>
        </p:spPr>
      </p:pic>
      <p:cxnSp>
        <p:nvCxnSpPr>
          <p:cNvPr id="23" name="Connector: Elbow 22">
            <a:extLst>
              <a:ext uri="{FF2B5EF4-FFF2-40B4-BE49-F238E27FC236}">
                <a16:creationId xmlns:a16="http://schemas.microsoft.com/office/drawing/2014/main" id="{13108480-952B-4080-9DEC-D8AD6F1757EC}"/>
              </a:ext>
            </a:extLst>
          </p:cNvPr>
          <p:cNvCxnSpPr>
            <a:stCxn id="14" idx="0"/>
          </p:cNvCxnSpPr>
          <p:nvPr/>
        </p:nvCxnSpPr>
        <p:spPr>
          <a:xfrm rot="16200000" flipV="1">
            <a:off x="4950546" y="4161390"/>
            <a:ext cx="451650" cy="2293282"/>
          </a:xfrm>
          <a:prstGeom prst="bentConnector2">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BF7CE719-F197-43B1-AD7A-A9C04A63AF67}"/>
              </a:ext>
            </a:extLst>
          </p:cNvPr>
          <p:cNvSpPr txBox="1"/>
          <p:nvPr/>
        </p:nvSpPr>
        <p:spPr>
          <a:xfrm>
            <a:off x="4265613" y="4815092"/>
            <a:ext cx="2057399" cy="261610"/>
          </a:xfrm>
          <a:prstGeom prst="rect">
            <a:avLst/>
          </a:prstGeom>
          <a:noFill/>
        </p:spPr>
        <p:txBody>
          <a:bodyPr wrap="square" rtlCol="0">
            <a:spAutoFit/>
          </a:bodyPr>
          <a:lstStyle/>
          <a:p>
            <a:pPr algn="ctr"/>
            <a:r>
              <a:rPr lang="en-US" sz="1100" dirty="0"/>
              <a:t>On Click of Import Photo</a:t>
            </a:r>
          </a:p>
        </p:txBody>
      </p:sp>
      <p:cxnSp>
        <p:nvCxnSpPr>
          <p:cNvPr id="28" name="Connector: Elbow 27">
            <a:extLst>
              <a:ext uri="{FF2B5EF4-FFF2-40B4-BE49-F238E27FC236}">
                <a16:creationId xmlns:a16="http://schemas.microsoft.com/office/drawing/2014/main" id="{DACF25BA-EED7-4A88-8112-C6F3A1BD3E3A}"/>
              </a:ext>
            </a:extLst>
          </p:cNvPr>
          <p:cNvCxnSpPr>
            <a:cxnSpLocks/>
            <a:stCxn id="16" idx="0"/>
            <a:endCxn id="18" idx="0"/>
          </p:cNvCxnSpPr>
          <p:nvPr/>
        </p:nvCxnSpPr>
        <p:spPr>
          <a:xfrm rot="16200000" flipH="1" flipV="1">
            <a:off x="2684552" y="3641259"/>
            <a:ext cx="1" cy="1556680"/>
          </a:xfrm>
          <a:prstGeom prst="bentConnector3">
            <a:avLst>
              <a:gd name="adj1" fmla="val -22860000000"/>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29A96D47-EF6E-4537-9DAB-37C11B04E6A3}"/>
              </a:ext>
            </a:extLst>
          </p:cNvPr>
          <p:cNvSpPr txBox="1"/>
          <p:nvPr/>
        </p:nvSpPr>
        <p:spPr>
          <a:xfrm>
            <a:off x="1674812" y="3936737"/>
            <a:ext cx="2057399" cy="261610"/>
          </a:xfrm>
          <a:prstGeom prst="rect">
            <a:avLst/>
          </a:prstGeom>
          <a:noFill/>
        </p:spPr>
        <p:txBody>
          <a:bodyPr wrap="square" rtlCol="0">
            <a:spAutoFit/>
          </a:bodyPr>
          <a:lstStyle/>
          <a:p>
            <a:pPr algn="ctr"/>
            <a:r>
              <a:rPr lang="en-US" sz="1100" dirty="0"/>
              <a:t>On Image Select</a:t>
            </a:r>
          </a:p>
        </p:txBody>
      </p:sp>
      <p:pic>
        <p:nvPicPr>
          <p:cNvPr id="38" name="Picture 37">
            <a:extLst>
              <a:ext uri="{FF2B5EF4-FFF2-40B4-BE49-F238E27FC236}">
                <a16:creationId xmlns:a16="http://schemas.microsoft.com/office/drawing/2014/main" id="{6D6251C2-EBE7-4EBA-861E-E1F374C97ACA}"/>
              </a:ext>
            </a:extLst>
          </p:cNvPr>
          <p:cNvPicPr>
            <a:picLocks noChangeAspect="1"/>
          </p:cNvPicPr>
          <p:nvPr/>
        </p:nvPicPr>
        <p:blipFill rotWithShape="1">
          <a:blip r:embed="rId7"/>
          <a:srcRect l="28409" t="27353" r="24942" b="66969"/>
          <a:stretch/>
        </p:blipFill>
        <p:spPr>
          <a:xfrm>
            <a:off x="2669006" y="1662936"/>
            <a:ext cx="4720806" cy="389329"/>
          </a:xfrm>
          <a:prstGeom prst="rect">
            <a:avLst/>
          </a:prstGeom>
        </p:spPr>
      </p:pic>
      <p:pic>
        <p:nvPicPr>
          <p:cNvPr id="39" name="Picture 38">
            <a:extLst>
              <a:ext uri="{FF2B5EF4-FFF2-40B4-BE49-F238E27FC236}">
                <a16:creationId xmlns:a16="http://schemas.microsoft.com/office/drawing/2014/main" id="{06A8BC8C-C70C-4203-AD35-0116A6305524}"/>
              </a:ext>
            </a:extLst>
          </p:cNvPr>
          <p:cNvPicPr>
            <a:picLocks noChangeAspect="1"/>
          </p:cNvPicPr>
          <p:nvPr/>
        </p:nvPicPr>
        <p:blipFill rotWithShape="1">
          <a:blip r:embed="rId7"/>
          <a:srcRect l="31245" t="74032" r="29995" b="15890"/>
          <a:stretch/>
        </p:blipFill>
        <p:spPr>
          <a:xfrm>
            <a:off x="2665413" y="2052265"/>
            <a:ext cx="4724399" cy="690935"/>
          </a:xfrm>
          <a:prstGeom prst="rect">
            <a:avLst/>
          </a:prstGeom>
        </p:spPr>
      </p:pic>
      <p:pic>
        <p:nvPicPr>
          <p:cNvPr id="41" name="Picture 40">
            <a:extLst>
              <a:ext uri="{FF2B5EF4-FFF2-40B4-BE49-F238E27FC236}">
                <a16:creationId xmlns:a16="http://schemas.microsoft.com/office/drawing/2014/main" id="{205C93C9-7FC5-4091-88A3-650095D96420}"/>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10814" y="1536194"/>
            <a:ext cx="1129771" cy="2235903"/>
          </a:xfrm>
          <a:prstGeom prst="rect">
            <a:avLst/>
          </a:prstGeom>
        </p:spPr>
      </p:pic>
      <p:cxnSp>
        <p:nvCxnSpPr>
          <p:cNvPr id="43" name="Connector: Elbow 42">
            <a:extLst>
              <a:ext uri="{FF2B5EF4-FFF2-40B4-BE49-F238E27FC236}">
                <a16:creationId xmlns:a16="http://schemas.microsoft.com/office/drawing/2014/main" id="{CB31CDEF-599B-4C9C-819C-E276A9CE60BD}"/>
              </a:ext>
            </a:extLst>
          </p:cNvPr>
          <p:cNvCxnSpPr>
            <a:stCxn id="39" idx="2"/>
          </p:cNvCxnSpPr>
          <p:nvPr/>
        </p:nvCxnSpPr>
        <p:spPr>
          <a:xfrm rot="5400000">
            <a:off x="3269799" y="1213986"/>
            <a:ext cx="228600" cy="3287028"/>
          </a:xfrm>
          <a:prstGeom prst="bentConnector2">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3FADA6F7-DAEF-45A6-9D21-149340DBFCA5}"/>
              </a:ext>
            </a:extLst>
          </p:cNvPr>
          <p:cNvSpPr txBox="1"/>
          <p:nvPr/>
        </p:nvSpPr>
        <p:spPr>
          <a:xfrm>
            <a:off x="2208213" y="2997661"/>
            <a:ext cx="2057399" cy="261610"/>
          </a:xfrm>
          <a:prstGeom prst="rect">
            <a:avLst/>
          </a:prstGeom>
          <a:noFill/>
        </p:spPr>
        <p:txBody>
          <a:bodyPr wrap="square" rtlCol="0">
            <a:spAutoFit/>
          </a:bodyPr>
          <a:lstStyle/>
          <a:p>
            <a:pPr algn="ctr"/>
            <a:r>
              <a:rPr lang="en-US" sz="1100" dirty="0"/>
              <a:t>On Click of Real-Time Camera</a:t>
            </a:r>
          </a:p>
        </p:txBody>
      </p:sp>
    </p:spTree>
    <p:extLst>
      <p:ext uri="{BB962C8B-B14F-4D97-AF65-F5344CB8AC3E}">
        <p14:creationId xmlns:p14="http://schemas.microsoft.com/office/powerpoint/2010/main" val="2259538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2">
            <a:extLst>
              <a:ext uri="{FF2B5EF4-FFF2-40B4-BE49-F238E27FC236}">
                <a16:creationId xmlns:a16="http://schemas.microsoft.com/office/drawing/2014/main" id="{E6FAE70E-5AB4-41FE-A8B5-9DD8F51D24F2}"/>
              </a:ext>
            </a:extLst>
          </p:cNvPr>
          <p:cNvSpPr txBox="1">
            <a:spLocks/>
          </p:cNvSpPr>
          <p:nvPr/>
        </p:nvSpPr>
        <p:spPr>
          <a:xfrm>
            <a:off x="1522411" y="228600"/>
            <a:ext cx="9144001" cy="685800"/>
          </a:xfrm>
          <a:prstGeom prst="rect">
            <a:avLst/>
          </a:prstGeom>
        </p:spPr>
        <p:txBody>
          <a:bodyPr>
            <a:normAutofit fontScale="85000" lnSpcReduction="10000"/>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COVID-19 XRAY Detector X (Import Photo)</a:t>
            </a:r>
          </a:p>
        </p:txBody>
      </p:sp>
      <p:cxnSp>
        <p:nvCxnSpPr>
          <p:cNvPr id="8" name="Straight Connector 7">
            <a:extLst>
              <a:ext uri="{FF2B5EF4-FFF2-40B4-BE49-F238E27FC236}">
                <a16:creationId xmlns:a16="http://schemas.microsoft.com/office/drawing/2014/main" id="{E2EEA263-96EE-4D1C-A037-C1C02B18B331}"/>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977B6852-1920-4C84-8F42-1416ED9C00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02440" y="1539912"/>
            <a:ext cx="2727944" cy="5067294"/>
          </a:xfrm>
          <a:prstGeom prst="rect">
            <a:avLst/>
          </a:prstGeom>
        </p:spPr>
      </p:pic>
      <p:pic>
        <p:nvPicPr>
          <p:cNvPr id="10" name="Picture 9">
            <a:extLst>
              <a:ext uri="{FF2B5EF4-FFF2-40B4-BE49-F238E27FC236}">
                <a16:creationId xmlns:a16="http://schemas.microsoft.com/office/drawing/2014/main" id="{680933DD-B180-4E40-870C-893B82A06A18}"/>
              </a:ext>
            </a:extLst>
          </p:cNvPr>
          <p:cNvPicPr>
            <a:picLocks noChangeAspect="1"/>
          </p:cNvPicPr>
          <p:nvPr/>
        </p:nvPicPr>
        <p:blipFill rotWithShape="1">
          <a:blip r:embed="rId3"/>
          <a:srcRect l="23962" t="9991" r="23680" b="86676"/>
          <a:stretch/>
        </p:blipFill>
        <p:spPr>
          <a:xfrm>
            <a:off x="17646" y="1066801"/>
            <a:ext cx="9048565" cy="304753"/>
          </a:xfrm>
          <a:prstGeom prst="rect">
            <a:avLst/>
          </a:prstGeom>
        </p:spPr>
      </p:pic>
      <p:cxnSp>
        <p:nvCxnSpPr>
          <p:cNvPr id="12" name="Connector: Elbow 11">
            <a:extLst>
              <a:ext uri="{FF2B5EF4-FFF2-40B4-BE49-F238E27FC236}">
                <a16:creationId xmlns:a16="http://schemas.microsoft.com/office/drawing/2014/main" id="{63C3A6AD-764F-4610-A23C-A4E57780C039}"/>
              </a:ext>
            </a:extLst>
          </p:cNvPr>
          <p:cNvCxnSpPr>
            <a:cxnSpLocks/>
            <a:endCxn id="15" idx="2"/>
          </p:cNvCxnSpPr>
          <p:nvPr/>
        </p:nvCxnSpPr>
        <p:spPr>
          <a:xfrm rot="16200000" flipV="1">
            <a:off x="8603956" y="3804944"/>
            <a:ext cx="1260798" cy="1187714"/>
          </a:xfrm>
          <a:prstGeom prst="bentConnector3">
            <a:avLst>
              <a:gd name="adj1" fmla="val -30271"/>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DD4ED7E1-17CB-4BC1-8B80-2148656DA9B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75612" y="1542131"/>
            <a:ext cx="1129771" cy="2226271"/>
          </a:xfrm>
          <a:prstGeom prst="rect">
            <a:avLst/>
          </a:prstGeom>
        </p:spPr>
      </p:pic>
      <p:pic>
        <p:nvPicPr>
          <p:cNvPr id="33" name="Picture 32">
            <a:extLst>
              <a:ext uri="{FF2B5EF4-FFF2-40B4-BE49-F238E27FC236}">
                <a16:creationId xmlns:a16="http://schemas.microsoft.com/office/drawing/2014/main" id="{D48C48D3-EF10-4C06-B067-4206CC210501}"/>
              </a:ext>
            </a:extLst>
          </p:cNvPr>
          <p:cNvPicPr>
            <a:picLocks noChangeAspect="1"/>
          </p:cNvPicPr>
          <p:nvPr/>
        </p:nvPicPr>
        <p:blipFill rotWithShape="1">
          <a:blip r:embed="rId5"/>
          <a:srcRect l="28744" t="15300" r="32005" b="78223"/>
          <a:stretch/>
        </p:blipFill>
        <p:spPr>
          <a:xfrm>
            <a:off x="3677306" y="1813639"/>
            <a:ext cx="3950378" cy="366682"/>
          </a:xfrm>
          <a:prstGeom prst="rect">
            <a:avLst/>
          </a:prstGeom>
        </p:spPr>
      </p:pic>
      <p:pic>
        <p:nvPicPr>
          <p:cNvPr id="34" name="Picture 33">
            <a:extLst>
              <a:ext uri="{FF2B5EF4-FFF2-40B4-BE49-F238E27FC236}">
                <a16:creationId xmlns:a16="http://schemas.microsoft.com/office/drawing/2014/main" id="{E90136FA-A7A8-40FF-BB81-78A4411F00D6}"/>
              </a:ext>
            </a:extLst>
          </p:cNvPr>
          <p:cNvPicPr>
            <a:picLocks noChangeAspect="1"/>
          </p:cNvPicPr>
          <p:nvPr/>
        </p:nvPicPr>
        <p:blipFill rotWithShape="1">
          <a:blip r:embed="rId5"/>
          <a:srcRect l="34996" t="26659" r="27494" b="65996"/>
          <a:stretch/>
        </p:blipFill>
        <p:spPr>
          <a:xfrm>
            <a:off x="3677306" y="2226693"/>
            <a:ext cx="3950378" cy="392919"/>
          </a:xfrm>
          <a:prstGeom prst="rect">
            <a:avLst/>
          </a:prstGeom>
        </p:spPr>
      </p:pic>
      <p:pic>
        <p:nvPicPr>
          <p:cNvPr id="35" name="Picture 34">
            <a:extLst>
              <a:ext uri="{FF2B5EF4-FFF2-40B4-BE49-F238E27FC236}">
                <a16:creationId xmlns:a16="http://schemas.microsoft.com/office/drawing/2014/main" id="{05FDA8C0-5459-4F64-9405-339A4501F55C}"/>
              </a:ext>
            </a:extLst>
          </p:cNvPr>
          <p:cNvPicPr>
            <a:picLocks noChangeAspect="1"/>
          </p:cNvPicPr>
          <p:nvPr/>
        </p:nvPicPr>
        <p:blipFill rotWithShape="1">
          <a:blip r:embed="rId5"/>
          <a:srcRect l="38079" t="52223" r="28744" b="28636"/>
          <a:stretch/>
        </p:blipFill>
        <p:spPr>
          <a:xfrm>
            <a:off x="3677306" y="2683893"/>
            <a:ext cx="3950378" cy="1024061"/>
          </a:xfrm>
          <a:prstGeom prst="rect">
            <a:avLst/>
          </a:prstGeom>
        </p:spPr>
      </p:pic>
      <p:cxnSp>
        <p:nvCxnSpPr>
          <p:cNvPr id="44" name="Connector: Elbow 43">
            <a:extLst>
              <a:ext uri="{FF2B5EF4-FFF2-40B4-BE49-F238E27FC236}">
                <a16:creationId xmlns:a16="http://schemas.microsoft.com/office/drawing/2014/main" id="{6687C565-427A-4CCE-BF8D-C67E61C4265A}"/>
              </a:ext>
            </a:extLst>
          </p:cNvPr>
          <p:cNvCxnSpPr>
            <a:cxnSpLocks/>
            <a:endCxn id="33" idx="0"/>
          </p:cNvCxnSpPr>
          <p:nvPr/>
        </p:nvCxnSpPr>
        <p:spPr>
          <a:xfrm rot="10800000">
            <a:off x="5652496" y="1813640"/>
            <a:ext cx="2423117" cy="858521"/>
          </a:xfrm>
          <a:prstGeom prst="bentConnector4">
            <a:avLst>
              <a:gd name="adj1" fmla="val 9243"/>
              <a:gd name="adj2" fmla="val 126627"/>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904AE28F-6866-4940-9107-5050661D13E5}"/>
              </a:ext>
            </a:extLst>
          </p:cNvPr>
          <p:cNvSpPr txBox="1"/>
          <p:nvPr/>
        </p:nvSpPr>
        <p:spPr>
          <a:xfrm>
            <a:off x="5835354" y="1323458"/>
            <a:ext cx="2057399" cy="261610"/>
          </a:xfrm>
          <a:prstGeom prst="rect">
            <a:avLst/>
          </a:prstGeom>
          <a:noFill/>
        </p:spPr>
        <p:txBody>
          <a:bodyPr wrap="square" rtlCol="0">
            <a:spAutoFit/>
          </a:bodyPr>
          <a:lstStyle/>
          <a:p>
            <a:pPr algn="ctr"/>
            <a:r>
              <a:rPr lang="en-US" sz="1100" dirty="0"/>
              <a:t>On Select Run This Code</a:t>
            </a:r>
          </a:p>
        </p:txBody>
      </p:sp>
      <p:sp>
        <p:nvSpPr>
          <p:cNvPr id="47" name="TextBox 46">
            <a:extLst>
              <a:ext uri="{FF2B5EF4-FFF2-40B4-BE49-F238E27FC236}">
                <a16:creationId xmlns:a16="http://schemas.microsoft.com/office/drawing/2014/main" id="{96183041-0BC7-47D5-8173-08DE392EA02E}"/>
              </a:ext>
            </a:extLst>
          </p:cNvPr>
          <p:cNvSpPr txBox="1"/>
          <p:nvPr/>
        </p:nvSpPr>
        <p:spPr>
          <a:xfrm>
            <a:off x="268238" y="1915685"/>
            <a:ext cx="3312011" cy="1569660"/>
          </a:xfrm>
          <a:prstGeom prst="rect">
            <a:avLst/>
          </a:prstGeom>
          <a:noFill/>
          <a:ln>
            <a:noFill/>
          </a:ln>
        </p:spPr>
        <p:txBody>
          <a:bodyPr wrap="square" rtlCol="0">
            <a:spAutoFit/>
          </a:bodyPr>
          <a:lstStyle/>
          <a:p>
            <a:pPr marL="171450" indent="-171450">
              <a:buFont typeface="Arial" panose="020B0604020202020204" pitchFamily="34" charset="0"/>
              <a:buChar char="•"/>
            </a:pPr>
            <a:r>
              <a:rPr lang="en-US" sz="1200" dirty="0">
                <a:effectLst>
                  <a:outerShdw blurRad="38100" dist="38100" dir="2700000" algn="tl">
                    <a:srgbClr val="000000">
                      <a:alpha val="43137"/>
                    </a:srgbClr>
                  </a:outerShdw>
                </a:effectLst>
              </a:rPr>
              <a:t>After Selecting get the image and convert to Bitmap .</a:t>
            </a:r>
          </a:p>
          <a:p>
            <a:pPr marL="171450" indent="-171450">
              <a:buFont typeface="Arial" panose="020B0604020202020204" pitchFamily="34" charset="0"/>
              <a:buChar char="•"/>
            </a:pPr>
            <a:endParaRPr lang="en-US" sz="1200" dirty="0">
              <a:effectLst>
                <a:outerShdw blurRad="38100" dist="38100" dir="2700000" algn="tl">
                  <a:srgbClr val="000000">
                    <a:alpha val="43137"/>
                  </a:srgbClr>
                </a:outerShdw>
              </a:effectLst>
            </a:endParaRPr>
          </a:p>
          <a:p>
            <a:pPr marL="171450" indent="-171450">
              <a:buFont typeface="Arial" panose="020B0604020202020204" pitchFamily="34" charset="0"/>
              <a:buChar char="•"/>
            </a:pPr>
            <a:r>
              <a:rPr lang="en-US" sz="1200" dirty="0">
                <a:effectLst>
                  <a:outerShdw blurRad="38100" dist="38100" dir="2700000" algn="tl">
                    <a:srgbClr val="000000">
                      <a:alpha val="43137"/>
                    </a:srgbClr>
                  </a:outerShdw>
                </a:effectLst>
              </a:rPr>
              <a:t>Compress the photo and get the result from the model by ModelClassificator class .</a:t>
            </a:r>
          </a:p>
          <a:p>
            <a:pPr marL="171450" indent="-171450">
              <a:buFont typeface="Arial" panose="020B0604020202020204" pitchFamily="34" charset="0"/>
              <a:buChar char="•"/>
            </a:pPr>
            <a:endParaRPr lang="en-US" sz="1200" dirty="0">
              <a:effectLst>
                <a:outerShdw blurRad="38100" dist="38100" dir="2700000" algn="tl">
                  <a:srgbClr val="000000">
                    <a:alpha val="43137"/>
                  </a:srgbClr>
                </a:outerShdw>
              </a:effectLst>
            </a:endParaRPr>
          </a:p>
          <a:p>
            <a:pPr marL="171450" indent="-171450">
              <a:buFont typeface="Arial" panose="020B0604020202020204" pitchFamily="34" charset="0"/>
              <a:buChar char="•"/>
            </a:pPr>
            <a:r>
              <a:rPr lang="en-US" sz="1200" dirty="0">
                <a:effectLst>
                  <a:outerShdw blurRad="38100" dist="38100" dir="2700000" algn="tl">
                    <a:srgbClr val="000000">
                      <a:alpha val="43137"/>
                    </a:srgbClr>
                  </a:outerShdw>
                </a:effectLst>
              </a:rPr>
              <a:t>Start the result activity with the image and the result label .</a:t>
            </a:r>
          </a:p>
        </p:txBody>
      </p:sp>
      <p:pic>
        <p:nvPicPr>
          <p:cNvPr id="48" name="Picture 47">
            <a:extLst>
              <a:ext uri="{FF2B5EF4-FFF2-40B4-BE49-F238E27FC236}">
                <a16:creationId xmlns:a16="http://schemas.microsoft.com/office/drawing/2014/main" id="{A6DD77DC-9CB0-4B55-B7BA-D80947E1E16F}"/>
              </a:ext>
            </a:extLst>
          </p:cNvPr>
          <p:cNvPicPr>
            <a:picLocks noChangeAspect="1"/>
          </p:cNvPicPr>
          <p:nvPr/>
        </p:nvPicPr>
        <p:blipFill rotWithShape="1">
          <a:blip r:embed="rId6"/>
          <a:srcRect l="29111" t="37020" r="31245" b="37774"/>
          <a:stretch/>
        </p:blipFill>
        <p:spPr>
          <a:xfrm>
            <a:off x="4554657" y="4165097"/>
            <a:ext cx="3950378" cy="1702303"/>
          </a:xfrm>
          <a:prstGeom prst="rect">
            <a:avLst/>
          </a:prstGeom>
        </p:spPr>
      </p:pic>
      <p:cxnSp>
        <p:nvCxnSpPr>
          <p:cNvPr id="54" name="Connector: Elbow 53">
            <a:extLst>
              <a:ext uri="{FF2B5EF4-FFF2-40B4-BE49-F238E27FC236}">
                <a16:creationId xmlns:a16="http://schemas.microsoft.com/office/drawing/2014/main" id="{10DAD101-690B-4F25-845F-3703A9A3AB1D}"/>
              </a:ext>
            </a:extLst>
          </p:cNvPr>
          <p:cNvCxnSpPr>
            <a:cxnSpLocks/>
            <a:stCxn id="35" idx="3"/>
            <a:endCxn id="48" idx="0"/>
          </p:cNvCxnSpPr>
          <p:nvPr/>
        </p:nvCxnSpPr>
        <p:spPr>
          <a:xfrm flipH="1">
            <a:off x="6529846" y="3195924"/>
            <a:ext cx="1097838" cy="969173"/>
          </a:xfrm>
          <a:prstGeom prst="bentConnector4">
            <a:avLst>
              <a:gd name="adj1" fmla="val -20823"/>
              <a:gd name="adj2" fmla="val 76416"/>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73383D0A-2726-4727-A501-8CBA06E2ADE1}"/>
              </a:ext>
            </a:extLst>
          </p:cNvPr>
          <p:cNvSpPr txBox="1"/>
          <p:nvPr/>
        </p:nvSpPr>
        <p:spPr>
          <a:xfrm>
            <a:off x="4896123" y="3903487"/>
            <a:ext cx="1857759" cy="261610"/>
          </a:xfrm>
          <a:prstGeom prst="rect">
            <a:avLst/>
          </a:prstGeom>
          <a:noFill/>
        </p:spPr>
        <p:txBody>
          <a:bodyPr wrap="square" rtlCol="0">
            <a:spAutoFit/>
          </a:bodyPr>
          <a:lstStyle/>
          <a:p>
            <a:pPr algn="ctr"/>
            <a:r>
              <a:rPr lang="en-US" sz="1100" dirty="0"/>
              <a:t>Getting The Result</a:t>
            </a:r>
          </a:p>
        </p:txBody>
      </p:sp>
      <p:sp>
        <p:nvSpPr>
          <p:cNvPr id="62" name="TextBox 61">
            <a:extLst>
              <a:ext uri="{FF2B5EF4-FFF2-40B4-BE49-F238E27FC236}">
                <a16:creationId xmlns:a16="http://schemas.microsoft.com/office/drawing/2014/main" id="{F2FE2558-40DA-4EB5-A68A-2C07558B165C}"/>
              </a:ext>
            </a:extLst>
          </p:cNvPr>
          <p:cNvSpPr txBox="1"/>
          <p:nvPr/>
        </p:nvSpPr>
        <p:spPr>
          <a:xfrm>
            <a:off x="4541928" y="5960875"/>
            <a:ext cx="3312011" cy="646331"/>
          </a:xfrm>
          <a:prstGeom prst="rect">
            <a:avLst/>
          </a:prstGeom>
          <a:noFill/>
          <a:ln>
            <a:noFill/>
          </a:ln>
        </p:spPr>
        <p:txBody>
          <a:bodyPr wrap="square" rtlCol="0">
            <a:spAutoFit/>
          </a:bodyPr>
          <a:lstStyle/>
          <a:p>
            <a:pPr marL="171450" indent="-171450">
              <a:buFont typeface="Arial" panose="020B0604020202020204" pitchFamily="34" charset="0"/>
              <a:buChar char="•"/>
            </a:pPr>
            <a:r>
              <a:rPr lang="en-US" sz="1200" dirty="0">
                <a:effectLst>
                  <a:outerShdw blurRad="38100" dist="38100" dir="2700000" algn="tl">
                    <a:srgbClr val="000000">
                      <a:alpha val="43137"/>
                    </a:srgbClr>
                  </a:outerShdw>
                </a:effectLst>
              </a:rPr>
              <a:t>Convert image into 500x500 Byte Buffer .</a:t>
            </a:r>
          </a:p>
          <a:p>
            <a:pPr marL="171450" indent="-171450">
              <a:buFont typeface="Arial" panose="020B0604020202020204" pitchFamily="34" charset="0"/>
              <a:buChar char="•"/>
            </a:pPr>
            <a:endParaRPr lang="en-US" sz="1200" dirty="0">
              <a:effectLst>
                <a:outerShdw blurRad="38100" dist="38100" dir="2700000" algn="tl">
                  <a:srgbClr val="000000">
                    <a:alpha val="43137"/>
                  </a:srgbClr>
                </a:outerShdw>
              </a:effectLst>
            </a:endParaRPr>
          </a:p>
          <a:p>
            <a:pPr marL="171450" indent="-171450">
              <a:buFont typeface="Arial" panose="020B0604020202020204" pitchFamily="34" charset="0"/>
              <a:buChar char="•"/>
            </a:pPr>
            <a:r>
              <a:rPr lang="en-US" sz="1200" dirty="0">
                <a:effectLst>
                  <a:outerShdw blurRad="38100" dist="38100" dir="2700000" algn="tl">
                    <a:srgbClr val="000000">
                      <a:alpha val="43137"/>
                    </a:srgbClr>
                  </a:outerShdw>
                </a:effectLst>
              </a:rPr>
              <a:t>Get the result from model through interpreter .</a:t>
            </a:r>
          </a:p>
        </p:txBody>
      </p:sp>
      <p:pic>
        <p:nvPicPr>
          <p:cNvPr id="64" name="Picture 63">
            <a:extLst>
              <a:ext uri="{FF2B5EF4-FFF2-40B4-BE49-F238E27FC236}">
                <a16:creationId xmlns:a16="http://schemas.microsoft.com/office/drawing/2014/main" id="{4FD60005-B5DB-42B2-8E77-92EFDA57666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158603" y="3802138"/>
            <a:ext cx="1459984" cy="2752254"/>
          </a:xfrm>
          <a:prstGeom prst="rect">
            <a:avLst/>
          </a:prstGeom>
        </p:spPr>
      </p:pic>
      <p:pic>
        <p:nvPicPr>
          <p:cNvPr id="67" name="Picture 66">
            <a:extLst>
              <a:ext uri="{FF2B5EF4-FFF2-40B4-BE49-F238E27FC236}">
                <a16:creationId xmlns:a16="http://schemas.microsoft.com/office/drawing/2014/main" id="{60369FD8-305E-468F-8C03-751DDCD9059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68238" y="3805910"/>
            <a:ext cx="1459984" cy="2748482"/>
          </a:xfrm>
          <a:prstGeom prst="rect">
            <a:avLst/>
          </a:prstGeom>
        </p:spPr>
      </p:pic>
      <p:cxnSp>
        <p:nvCxnSpPr>
          <p:cNvPr id="71" name="Straight Arrow Connector 70">
            <a:extLst>
              <a:ext uri="{FF2B5EF4-FFF2-40B4-BE49-F238E27FC236}">
                <a16:creationId xmlns:a16="http://schemas.microsoft.com/office/drawing/2014/main" id="{55F1D363-A90D-46B9-8513-5F11C0715BC3}"/>
              </a:ext>
            </a:extLst>
          </p:cNvPr>
          <p:cNvCxnSpPr>
            <a:stCxn id="64" idx="1"/>
            <a:endCxn id="67" idx="3"/>
          </p:cNvCxnSpPr>
          <p:nvPr/>
        </p:nvCxnSpPr>
        <p:spPr>
          <a:xfrm flipH="1">
            <a:off x="1728222" y="5178265"/>
            <a:ext cx="430381" cy="1886"/>
          </a:xfrm>
          <a:prstGeom prst="straightConnector1">
            <a:avLst/>
          </a:prstGeom>
          <a:ln w="38100">
            <a:solidFill>
              <a:srgbClr val="3163A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3B5A2A3A-2FB5-42CF-A199-8AD0678B63E6}"/>
              </a:ext>
            </a:extLst>
          </p:cNvPr>
          <p:cNvSpPr txBox="1"/>
          <p:nvPr/>
        </p:nvSpPr>
        <p:spPr>
          <a:xfrm>
            <a:off x="1584157" y="4857700"/>
            <a:ext cx="718509" cy="261610"/>
          </a:xfrm>
          <a:prstGeom prst="rect">
            <a:avLst/>
          </a:prstGeom>
          <a:noFill/>
        </p:spPr>
        <p:txBody>
          <a:bodyPr wrap="square" rtlCol="0">
            <a:spAutoFit/>
          </a:bodyPr>
          <a:lstStyle/>
          <a:p>
            <a:pPr algn="ctr"/>
            <a:r>
              <a:rPr lang="en-US" sz="1100" dirty="0"/>
              <a:t>OR</a:t>
            </a:r>
          </a:p>
        </p:txBody>
      </p:sp>
      <p:cxnSp>
        <p:nvCxnSpPr>
          <p:cNvPr id="76" name="Connector: Elbow 75">
            <a:extLst>
              <a:ext uri="{FF2B5EF4-FFF2-40B4-BE49-F238E27FC236}">
                <a16:creationId xmlns:a16="http://schemas.microsoft.com/office/drawing/2014/main" id="{EA70EA75-395C-4BD3-8F13-10A24FB13368}"/>
              </a:ext>
            </a:extLst>
          </p:cNvPr>
          <p:cNvCxnSpPr>
            <a:stCxn id="48" idx="1"/>
            <a:endCxn id="64" idx="3"/>
          </p:cNvCxnSpPr>
          <p:nvPr/>
        </p:nvCxnSpPr>
        <p:spPr>
          <a:xfrm rot="10800000" flipV="1">
            <a:off x="3618587" y="5016249"/>
            <a:ext cx="936070" cy="162016"/>
          </a:xfrm>
          <a:prstGeom prst="bentConnector3">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56EB74B-EC73-46AC-8F2F-A892C3DA46D5}"/>
              </a:ext>
            </a:extLst>
          </p:cNvPr>
          <p:cNvSpPr txBox="1"/>
          <p:nvPr/>
        </p:nvSpPr>
        <p:spPr>
          <a:xfrm>
            <a:off x="3585479" y="4707902"/>
            <a:ext cx="956449" cy="261610"/>
          </a:xfrm>
          <a:prstGeom prst="rect">
            <a:avLst/>
          </a:prstGeom>
          <a:noFill/>
        </p:spPr>
        <p:txBody>
          <a:bodyPr wrap="square" rtlCol="0">
            <a:spAutoFit/>
          </a:bodyPr>
          <a:lstStyle/>
          <a:p>
            <a:pPr algn="ctr"/>
            <a:r>
              <a:rPr lang="en-US" sz="1100" dirty="0"/>
              <a:t>Result</a:t>
            </a:r>
          </a:p>
        </p:txBody>
      </p:sp>
    </p:spTree>
    <p:extLst>
      <p:ext uri="{BB962C8B-B14F-4D97-AF65-F5344CB8AC3E}">
        <p14:creationId xmlns:p14="http://schemas.microsoft.com/office/powerpoint/2010/main" val="1332897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185691"/>
            <a:ext cx="9144001" cy="685800"/>
          </a:xfrm>
        </p:spPr>
        <p:txBody>
          <a:bodyPr>
            <a:normAutofit/>
          </a:bodyPr>
          <a:lstStyle/>
          <a:p>
            <a:pPr algn="ctr"/>
            <a:r>
              <a:rPr lang="en-US" sz="4000" b="1" dirty="0">
                <a:effectLst>
                  <a:outerShdw blurRad="38100" dist="38100" dir="2700000" algn="tl">
                    <a:srgbClr val="000000">
                      <a:alpha val="43137"/>
                    </a:srgbClr>
                  </a:outerShdw>
                </a:effectLst>
              </a:rPr>
              <a:t>OVERVIEW</a:t>
            </a:r>
          </a:p>
        </p:txBody>
      </p:sp>
      <p:sp>
        <p:nvSpPr>
          <p:cNvPr id="14" name="Content Placeholder 13"/>
          <p:cNvSpPr>
            <a:spLocks noGrp="1"/>
          </p:cNvSpPr>
          <p:nvPr>
            <p:ph idx="1"/>
          </p:nvPr>
        </p:nvSpPr>
        <p:spPr>
          <a:xfrm>
            <a:off x="379413" y="1135603"/>
            <a:ext cx="11809412" cy="5722396"/>
          </a:xfrm>
        </p:spPr>
        <p:txBody>
          <a:bodyPr numCol="2">
            <a:normAutofit/>
          </a:bodyPr>
          <a:lstStyle/>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Introduction To Machine Learning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Image Classification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COVID-19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Used Model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Model Data Set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Data Pre-Processing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Binary Classification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Class Imbalance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Model Result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Introduction To TensorFlow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TensorFlow Lite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TensorFlow Converter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Convert Keras To Quantized_TFLite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Why Quantized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COVID-19 XRAY Detector X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COVID-19 XRAY Detector X (Import Photo).</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COVID-19 XRAY Detector X (Real-Time Camera).</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References .</a:t>
            </a:r>
          </a:p>
          <a:p>
            <a:pPr marL="457200" indent="-457200">
              <a:buClr>
                <a:schemeClr val="tx1"/>
              </a:buClr>
              <a:buSzPct val="125000"/>
              <a:buFont typeface="+mj-lt"/>
              <a:buAutoNum type="arabicPeriod"/>
            </a:pPr>
            <a:r>
              <a:rPr lang="en-US" sz="1800" b="1" dirty="0">
                <a:effectLst>
                  <a:outerShdw blurRad="38100" dist="38100" dir="2700000" algn="tl">
                    <a:srgbClr val="000000">
                      <a:alpha val="43137"/>
                    </a:srgbClr>
                  </a:outerShdw>
                </a:effectLst>
              </a:rPr>
              <a:t>Thank You </a:t>
            </a:r>
            <a:r>
              <a:rPr lang="en-US" sz="1800" b="1" dirty="0">
                <a:effectLst>
                  <a:outerShdw blurRad="38100" dist="38100" dir="2700000" algn="tl">
                    <a:srgbClr val="000000">
                      <a:alpha val="43137"/>
                    </a:srgbClr>
                  </a:outerShdw>
                </a:effectLst>
                <a:sym typeface="Wingdings" panose="05000000000000000000" pitchFamily="2" charset="2"/>
              </a:rPr>
              <a:t> .</a:t>
            </a:r>
            <a:endParaRPr lang="en-US" sz="1800" b="1" dirty="0">
              <a:effectLst>
                <a:outerShdw blurRad="38100" dist="38100" dir="2700000" algn="tl">
                  <a:srgbClr val="000000">
                    <a:alpha val="43137"/>
                  </a:srgbClr>
                </a:outerShdw>
              </a:effectLst>
            </a:endParaRPr>
          </a:p>
          <a:p>
            <a:pPr marL="457200" indent="-457200">
              <a:buClr>
                <a:schemeClr val="tx1"/>
              </a:buClr>
              <a:buSzPct val="125000"/>
              <a:buFont typeface="+mj-lt"/>
              <a:buAutoNum type="arabicPeriod"/>
            </a:pPr>
            <a:endParaRPr lang="en-US" sz="1800" b="1" dirty="0">
              <a:effectLst>
                <a:outerShdw blurRad="38100" dist="38100" dir="2700000" algn="tl">
                  <a:srgbClr val="000000">
                    <a:alpha val="43137"/>
                  </a:srgbClr>
                </a:outerShdw>
              </a:effectLst>
            </a:endParaRPr>
          </a:p>
          <a:p>
            <a:pPr marL="457200" indent="-457200">
              <a:buClr>
                <a:schemeClr val="tx1"/>
              </a:buClr>
              <a:buSzPct val="125000"/>
              <a:buFont typeface="+mj-lt"/>
              <a:buAutoNum type="arabicPeriod"/>
            </a:pPr>
            <a:endParaRPr lang="en-US" sz="1800" b="1" dirty="0">
              <a:effectLst>
                <a:outerShdw blurRad="38100" dist="38100" dir="2700000" algn="tl">
                  <a:srgbClr val="000000">
                    <a:alpha val="43137"/>
                  </a:srgbClr>
                </a:outerShdw>
              </a:effectLst>
            </a:endParaRPr>
          </a:p>
          <a:p>
            <a:pPr marL="457200" indent="-457200">
              <a:buClr>
                <a:schemeClr val="tx1"/>
              </a:buClr>
              <a:buSzPct val="125000"/>
              <a:buFont typeface="+mj-lt"/>
              <a:buAutoNum type="arabicPeriod"/>
            </a:pPr>
            <a:endParaRPr lang="en-US" sz="1800" b="1" dirty="0">
              <a:effectLst>
                <a:outerShdw blurRad="38100" dist="38100" dir="2700000" algn="tl">
                  <a:srgbClr val="000000">
                    <a:alpha val="43137"/>
                  </a:srgbClr>
                </a:outerShdw>
              </a:effectLst>
            </a:endParaRPr>
          </a:p>
          <a:p>
            <a:pPr marL="457200" indent="-457200">
              <a:buClr>
                <a:schemeClr val="tx1"/>
              </a:buClr>
              <a:buSzPct val="125000"/>
              <a:buFont typeface="+mj-lt"/>
              <a:buAutoNum type="arabicPeriod"/>
            </a:pPr>
            <a:endParaRPr lang="en-US" sz="1800" b="1" dirty="0">
              <a:effectLst>
                <a:outerShdw blurRad="38100" dist="38100" dir="2700000" algn="tl">
                  <a:srgbClr val="000000">
                    <a:alpha val="43137"/>
                  </a:srgbClr>
                </a:outerShdw>
              </a:effectLst>
            </a:endParaRPr>
          </a:p>
          <a:p>
            <a:pPr marL="457200" indent="-457200">
              <a:buClr>
                <a:schemeClr val="tx1"/>
              </a:buClr>
              <a:buSzPct val="125000"/>
              <a:buFont typeface="+mj-lt"/>
              <a:buAutoNum type="arabicPeriod"/>
            </a:pPr>
            <a:endParaRPr lang="en-US" sz="1800" b="1" dirty="0">
              <a:effectLst>
                <a:outerShdw blurRad="38100" dist="38100" dir="2700000" algn="tl">
                  <a:srgbClr val="000000">
                    <a:alpha val="43137"/>
                  </a:srgbClr>
                </a:outerShdw>
              </a:effectLst>
            </a:endParaRPr>
          </a:p>
        </p:txBody>
      </p:sp>
      <p:cxnSp>
        <p:nvCxnSpPr>
          <p:cNvPr id="3" name="Straight Connector 2">
            <a:extLst>
              <a:ext uri="{FF2B5EF4-FFF2-40B4-BE49-F238E27FC236}">
                <a16:creationId xmlns:a16="http://schemas.microsoft.com/office/drawing/2014/main" id="{CCA62561-DECA-471D-B51B-7CFEAAAFFF49}"/>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a:extLst>
              <a:ext uri="{FF2B5EF4-FFF2-40B4-BE49-F238E27FC236}">
                <a16:creationId xmlns:a16="http://schemas.microsoft.com/office/drawing/2014/main" id="{AE8FCBC3-1345-494F-B601-202AA1292429}"/>
              </a:ext>
            </a:extLst>
          </p:cNvPr>
          <p:cNvSpPr txBox="1">
            <a:spLocks/>
          </p:cNvSpPr>
          <p:nvPr/>
        </p:nvSpPr>
        <p:spPr>
          <a:xfrm>
            <a:off x="1522411" y="228600"/>
            <a:ext cx="9144001" cy="685800"/>
          </a:xfrm>
          <a:prstGeom prst="rect">
            <a:avLst/>
          </a:prstGeom>
        </p:spPr>
        <p:txBody>
          <a:bodyPr>
            <a:normAutofit fontScale="77500" lnSpcReduction="20000"/>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COVID-19 XRAY Detector X (Real-Time Camera)</a:t>
            </a:r>
          </a:p>
        </p:txBody>
      </p:sp>
      <p:cxnSp>
        <p:nvCxnSpPr>
          <p:cNvPr id="6" name="Straight Connector 5">
            <a:extLst>
              <a:ext uri="{FF2B5EF4-FFF2-40B4-BE49-F238E27FC236}">
                <a16:creationId xmlns:a16="http://schemas.microsoft.com/office/drawing/2014/main" id="{04C8D167-22D0-423D-828F-90509477B5BD}"/>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70B83C41-9AD6-45F0-865B-8DD5520CBD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02440" y="1539912"/>
            <a:ext cx="2727944" cy="5067294"/>
          </a:xfrm>
          <a:prstGeom prst="rect">
            <a:avLst/>
          </a:prstGeom>
        </p:spPr>
      </p:pic>
      <p:pic>
        <p:nvPicPr>
          <p:cNvPr id="8" name="Picture 7">
            <a:extLst>
              <a:ext uri="{FF2B5EF4-FFF2-40B4-BE49-F238E27FC236}">
                <a16:creationId xmlns:a16="http://schemas.microsoft.com/office/drawing/2014/main" id="{8A74EF29-3A34-4A71-BB7C-38D94D27EC9A}"/>
              </a:ext>
            </a:extLst>
          </p:cNvPr>
          <p:cNvPicPr>
            <a:picLocks noChangeAspect="1"/>
          </p:cNvPicPr>
          <p:nvPr/>
        </p:nvPicPr>
        <p:blipFill rotWithShape="1">
          <a:blip r:embed="rId3"/>
          <a:srcRect l="23962" t="9991" r="23680" b="86676"/>
          <a:stretch/>
        </p:blipFill>
        <p:spPr>
          <a:xfrm>
            <a:off x="17646" y="1066801"/>
            <a:ext cx="9048565" cy="304753"/>
          </a:xfrm>
          <a:prstGeom prst="rect">
            <a:avLst/>
          </a:prstGeom>
        </p:spPr>
      </p:pic>
      <p:cxnSp>
        <p:nvCxnSpPr>
          <p:cNvPr id="9" name="Connector: Elbow 8">
            <a:extLst>
              <a:ext uri="{FF2B5EF4-FFF2-40B4-BE49-F238E27FC236}">
                <a16:creationId xmlns:a16="http://schemas.microsoft.com/office/drawing/2014/main" id="{087DE005-8675-40FE-A94E-FFA29083DA11}"/>
              </a:ext>
            </a:extLst>
          </p:cNvPr>
          <p:cNvCxnSpPr>
            <a:cxnSpLocks/>
            <a:endCxn id="20" idx="3"/>
          </p:cNvCxnSpPr>
          <p:nvPr/>
        </p:nvCxnSpPr>
        <p:spPr>
          <a:xfrm rot="16200000" flipV="1">
            <a:off x="8627974" y="3143161"/>
            <a:ext cx="1549048" cy="851429"/>
          </a:xfrm>
          <a:prstGeom prst="bentConnector2">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8BBFE3A9-1240-4855-9669-B35B0F9C090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47012" y="1676400"/>
            <a:ext cx="1129771" cy="2235903"/>
          </a:xfrm>
          <a:prstGeom prst="rect">
            <a:avLst/>
          </a:prstGeom>
        </p:spPr>
      </p:pic>
      <p:pic>
        <p:nvPicPr>
          <p:cNvPr id="28" name="Picture 27">
            <a:extLst>
              <a:ext uri="{FF2B5EF4-FFF2-40B4-BE49-F238E27FC236}">
                <a16:creationId xmlns:a16="http://schemas.microsoft.com/office/drawing/2014/main" id="{04521A93-9524-43ED-AB79-B85B30E22FC7}"/>
              </a:ext>
            </a:extLst>
          </p:cNvPr>
          <p:cNvPicPr>
            <a:picLocks noChangeAspect="1"/>
          </p:cNvPicPr>
          <p:nvPr/>
        </p:nvPicPr>
        <p:blipFill rotWithShape="1">
          <a:blip r:embed="rId5"/>
          <a:srcRect l="26868" t="16892" r="16868" b="80008"/>
          <a:stretch/>
        </p:blipFill>
        <p:spPr>
          <a:xfrm>
            <a:off x="989012" y="1679886"/>
            <a:ext cx="6172199" cy="191331"/>
          </a:xfrm>
          <a:prstGeom prst="rect">
            <a:avLst/>
          </a:prstGeom>
        </p:spPr>
      </p:pic>
      <p:pic>
        <p:nvPicPr>
          <p:cNvPr id="29" name="Picture 28">
            <a:extLst>
              <a:ext uri="{FF2B5EF4-FFF2-40B4-BE49-F238E27FC236}">
                <a16:creationId xmlns:a16="http://schemas.microsoft.com/office/drawing/2014/main" id="{BBFD9FCC-B399-416F-8302-B9EB732FA19A}"/>
              </a:ext>
            </a:extLst>
          </p:cNvPr>
          <p:cNvPicPr>
            <a:picLocks noChangeAspect="1"/>
          </p:cNvPicPr>
          <p:nvPr/>
        </p:nvPicPr>
        <p:blipFill rotWithShape="1">
          <a:blip r:embed="rId5"/>
          <a:srcRect l="28745" t="54644" r="16241" b="33496"/>
          <a:stretch/>
        </p:blipFill>
        <p:spPr>
          <a:xfrm>
            <a:off x="989012" y="2006249"/>
            <a:ext cx="6172199" cy="813151"/>
          </a:xfrm>
          <a:prstGeom prst="rect">
            <a:avLst/>
          </a:prstGeom>
        </p:spPr>
      </p:pic>
      <p:pic>
        <p:nvPicPr>
          <p:cNvPr id="30" name="Picture 29">
            <a:extLst>
              <a:ext uri="{FF2B5EF4-FFF2-40B4-BE49-F238E27FC236}">
                <a16:creationId xmlns:a16="http://schemas.microsoft.com/office/drawing/2014/main" id="{00083988-F0A1-4BCB-9D4E-A9CAB87B096C}"/>
              </a:ext>
            </a:extLst>
          </p:cNvPr>
          <p:cNvPicPr>
            <a:picLocks noChangeAspect="1"/>
          </p:cNvPicPr>
          <p:nvPr/>
        </p:nvPicPr>
        <p:blipFill rotWithShape="1">
          <a:blip r:embed="rId6"/>
          <a:srcRect l="26869" t="29995" r="39372" b="66905"/>
          <a:stretch/>
        </p:blipFill>
        <p:spPr>
          <a:xfrm>
            <a:off x="123324" y="4739223"/>
            <a:ext cx="4137779" cy="213778"/>
          </a:xfrm>
          <a:prstGeom prst="rect">
            <a:avLst/>
          </a:prstGeom>
        </p:spPr>
      </p:pic>
      <p:pic>
        <p:nvPicPr>
          <p:cNvPr id="31" name="Picture 30">
            <a:extLst>
              <a:ext uri="{FF2B5EF4-FFF2-40B4-BE49-F238E27FC236}">
                <a16:creationId xmlns:a16="http://schemas.microsoft.com/office/drawing/2014/main" id="{AD2C322B-6083-4B9C-887D-CB19E0EC1E7A}"/>
              </a:ext>
            </a:extLst>
          </p:cNvPr>
          <p:cNvPicPr>
            <a:picLocks noChangeAspect="1"/>
          </p:cNvPicPr>
          <p:nvPr/>
        </p:nvPicPr>
        <p:blipFill rotWithShape="1">
          <a:blip r:embed="rId6"/>
          <a:srcRect l="29258" t="55557" r="34995" b="29995"/>
          <a:stretch/>
        </p:blipFill>
        <p:spPr>
          <a:xfrm>
            <a:off x="127834" y="5029199"/>
            <a:ext cx="4137778" cy="990601"/>
          </a:xfrm>
          <a:prstGeom prst="rect">
            <a:avLst/>
          </a:prstGeom>
        </p:spPr>
      </p:pic>
      <p:cxnSp>
        <p:nvCxnSpPr>
          <p:cNvPr id="33" name="Connector: Elbow 32">
            <a:extLst>
              <a:ext uri="{FF2B5EF4-FFF2-40B4-BE49-F238E27FC236}">
                <a16:creationId xmlns:a16="http://schemas.microsoft.com/office/drawing/2014/main" id="{58A27DEB-EE2B-48A2-AC1A-E48C1ED55828}"/>
              </a:ext>
            </a:extLst>
          </p:cNvPr>
          <p:cNvCxnSpPr>
            <a:stCxn id="20" idx="1"/>
            <a:endCxn id="28" idx="3"/>
          </p:cNvCxnSpPr>
          <p:nvPr/>
        </p:nvCxnSpPr>
        <p:spPr>
          <a:xfrm rot="10800000">
            <a:off x="7161212" y="1775552"/>
            <a:ext cx="685801" cy="1018800"/>
          </a:xfrm>
          <a:prstGeom prst="bentConnector3">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C88D81DC-8CD1-47EE-969F-836CBB3E7CF0}"/>
              </a:ext>
            </a:extLst>
          </p:cNvPr>
          <p:cNvCxnSpPr>
            <a:cxnSpLocks/>
            <a:stCxn id="29" idx="1"/>
            <a:endCxn id="30" idx="0"/>
          </p:cNvCxnSpPr>
          <p:nvPr/>
        </p:nvCxnSpPr>
        <p:spPr>
          <a:xfrm rot="10800000" flipH="1" flipV="1">
            <a:off x="989012" y="2412825"/>
            <a:ext cx="1203202" cy="2326398"/>
          </a:xfrm>
          <a:prstGeom prst="bentConnector4">
            <a:avLst>
              <a:gd name="adj1" fmla="val -18999"/>
              <a:gd name="adj2" fmla="val 58738"/>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3B1EF0D6-F62F-44A2-8C7A-F30FB871A25C}"/>
              </a:ext>
            </a:extLst>
          </p:cNvPr>
          <p:cNvSpPr txBox="1"/>
          <p:nvPr/>
        </p:nvSpPr>
        <p:spPr>
          <a:xfrm>
            <a:off x="6873487" y="1409107"/>
            <a:ext cx="1202125" cy="261610"/>
          </a:xfrm>
          <a:prstGeom prst="rect">
            <a:avLst/>
          </a:prstGeom>
          <a:noFill/>
        </p:spPr>
        <p:txBody>
          <a:bodyPr wrap="square" rtlCol="0">
            <a:spAutoFit/>
          </a:bodyPr>
          <a:lstStyle/>
          <a:p>
            <a:pPr algn="ctr"/>
            <a:r>
              <a:rPr lang="en-US" sz="1100" dirty="0"/>
              <a:t>Camera Working</a:t>
            </a:r>
          </a:p>
        </p:txBody>
      </p:sp>
      <p:sp>
        <p:nvSpPr>
          <p:cNvPr id="39" name="TextBox 38">
            <a:extLst>
              <a:ext uri="{FF2B5EF4-FFF2-40B4-BE49-F238E27FC236}">
                <a16:creationId xmlns:a16="http://schemas.microsoft.com/office/drawing/2014/main" id="{13DEAAD1-FB32-4B26-A8D6-67E5A6A2573E}"/>
              </a:ext>
            </a:extLst>
          </p:cNvPr>
          <p:cNvSpPr txBox="1"/>
          <p:nvPr/>
        </p:nvSpPr>
        <p:spPr>
          <a:xfrm>
            <a:off x="2309573" y="2924060"/>
            <a:ext cx="4898659" cy="1384995"/>
          </a:xfrm>
          <a:prstGeom prst="rect">
            <a:avLst/>
          </a:prstGeom>
          <a:noFill/>
          <a:ln>
            <a:noFill/>
          </a:ln>
        </p:spPr>
        <p:txBody>
          <a:bodyPr wrap="square" rtlCol="0">
            <a:spAutoFit/>
          </a:bodyPr>
          <a:lstStyle/>
          <a:p>
            <a:pPr marL="171450" indent="-171450">
              <a:buFont typeface="Arial" panose="020B0604020202020204" pitchFamily="34" charset="0"/>
              <a:buChar char="•"/>
            </a:pPr>
            <a:r>
              <a:rPr lang="en-US" sz="1200" dirty="0">
                <a:effectLst>
                  <a:outerShdw blurRad="38100" dist="38100" dir="2700000" algn="tl">
                    <a:srgbClr val="000000">
                      <a:alpha val="43137"/>
                    </a:srgbClr>
                  </a:outerShdw>
                </a:effectLst>
              </a:rPr>
              <a:t>Take instance of ModelClassificator to access the model and the labels .</a:t>
            </a:r>
          </a:p>
          <a:p>
            <a:pPr marL="171450" indent="-171450">
              <a:buFont typeface="Arial" panose="020B0604020202020204" pitchFamily="34" charset="0"/>
              <a:buChar char="•"/>
            </a:pPr>
            <a:endParaRPr lang="en-US" sz="1200" dirty="0">
              <a:effectLst>
                <a:outerShdw blurRad="38100" dist="38100" dir="2700000" algn="tl">
                  <a:srgbClr val="000000">
                    <a:alpha val="43137"/>
                  </a:srgbClr>
                </a:outerShdw>
              </a:effectLst>
            </a:endParaRPr>
          </a:p>
          <a:p>
            <a:pPr marL="171450" indent="-171450">
              <a:buFont typeface="Arial" panose="020B0604020202020204" pitchFamily="34" charset="0"/>
              <a:buChar char="•"/>
            </a:pPr>
            <a:r>
              <a:rPr lang="en-US" sz="1200" dirty="0">
                <a:effectLst>
                  <a:outerShdw blurRad="38100" dist="38100" dir="2700000" algn="tl">
                    <a:srgbClr val="000000">
                      <a:alpha val="43137"/>
                    </a:srgbClr>
                  </a:outerShdw>
                </a:effectLst>
              </a:rPr>
              <a:t>Take instance of ClassificationFrameProcessor .</a:t>
            </a:r>
          </a:p>
          <a:p>
            <a:pPr marL="171450" indent="-171450">
              <a:buFont typeface="Arial" panose="020B0604020202020204" pitchFamily="34" charset="0"/>
              <a:buChar char="•"/>
            </a:pPr>
            <a:endParaRPr lang="en-US" sz="1200" dirty="0">
              <a:effectLst>
                <a:outerShdw blurRad="38100" dist="38100" dir="2700000" algn="tl">
                  <a:srgbClr val="000000">
                    <a:alpha val="43137"/>
                  </a:srgbClr>
                </a:outerShdw>
              </a:effectLst>
            </a:endParaRPr>
          </a:p>
          <a:p>
            <a:pPr marL="171450" indent="-171450">
              <a:buFont typeface="Arial" panose="020B0604020202020204" pitchFamily="34" charset="0"/>
              <a:buChar char="•"/>
            </a:pPr>
            <a:r>
              <a:rPr lang="en-US" sz="1200" dirty="0">
                <a:effectLst>
                  <a:outerShdw blurRad="38100" dist="38100" dir="2700000" algn="tl">
                    <a:srgbClr val="000000">
                      <a:alpha val="43137"/>
                    </a:srgbClr>
                  </a:outerShdw>
                </a:effectLst>
              </a:rPr>
              <a:t>Take Bitmap of Frame and get result from ModelClassificator instance .</a:t>
            </a:r>
          </a:p>
          <a:p>
            <a:pPr marL="171450" indent="-171450">
              <a:buFont typeface="Arial" panose="020B0604020202020204" pitchFamily="34" charset="0"/>
              <a:buChar char="•"/>
            </a:pPr>
            <a:endParaRPr lang="en-US" sz="1200" dirty="0">
              <a:effectLst>
                <a:outerShdw blurRad="38100" dist="38100" dir="2700000" algn="tl">
                  <a:srgbClr val="000000">
                    <a:alpha val="43137"/>
                  </a:srgbClr>
                </a:outerShdw>
              </a:effectLst>
            </a:endParaRPr>
          </a:p>
          <a:p>
            <a:pPr marL="171450" indent="-171450">
              <a:buFont typeface="Arial" panose="020B0604020202020204" pitchFamily="34" charset="0"/>
              <a:buChar char="•"/>
            </a:pPr>
            <a:r>
              <a:rPr lang="en-US" sz="1200" dirty="0">
                <a:effectLst>
                  <a:outerShdw blurRad="38100" dist="38100" dir="2700000" algn="tl">
                    <a:srgbClr val="000000">
                      <a:alpha val="43137"/>
                    </a:srgbClr>
                  </a:outerShdw>
                </a:effectLst>
              </a:rPr>
              <a:t>Display Result .</a:t>
            </a:r>
          </a:p>
        </p:txBody>
      </p:sp>
      <p:pic>
        <p:nvPicPr>
          <p:cNvPr id="41" name="Picture 40">
            <a:extLst>
              <a:ext uri="{FF2B5EF4-FFF2-40B4-BE49-F238E27FC236}">
                <a16:creationId xmlns:a16="http://schemas.microsoft.com/office/drawing/2014/main" id="{8032F496-6DE4-4E68-9154-07735E37B7E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252194" y="4057723"/>
            <a:ext cx="1421354" cy="2687346"/>
          </a:xfrm>
          <a:prstGeom prst="rect">
            <a:avLst/>
          </a:prstGeom>
        </p:spPr>
      </p:pic>
      <p:pic>
        <p:nvPicPr>
          <p:cNvPr id="43" name="Picture 42">
            <a:extLst>
              <a:ext uri="{FF2B5EF4-FFF2-40B4-BE49-F238E27FC236}">
                <a16:creationId xmlns:a16="http://schemas.microsoft.com/office/drawing/2014/main" id="{C9AB69AD-F49B-402E-B1FD-D344C43AD2E3}"/>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325592" y="4057723"/>
            <a:ext cx="1427653" cy="2687346"/>
          </a:xfrm>
          <a:prstGeom prst="rect">
            <a:avLst/>
          </a:prstGeom>
        </p:spPr>
      </p:pic>
      <p:cxnSp>
        <p:nvCxnSpPr>
          <p:cNvPr id="45" name="Connector: Elbow 44">
            <a:extLst>
              <a:ext uri="{FF2B5EF4-FFF2-40B4-BE49-F238E27FC236}">
                <a16:creationId xmlns:a16="http://schemas.microsoft.com/office/drawing/2014/main" id="{B235E299-3D2F-46DF-8D8A-BFC7F48F3B4A}"/>
              </a:ext>
            </a:extLst>
          </p:cNvPr>
          <p:cNvCxnSpPr>
            <a:cxnSpLocks/>
            <a:stCxn id="31" idx="3"/>
            <a:endCxn id="41" idx="1"/>
          </p:cNvCxnSpPr>
          <p:nvPr/>
        </p:nvCxnSpPr>
        <p:spPr>
          <a:xfrm flipV="1">
            <a:off x="4265612" y="5401396"/>
            <a:ext cx="986582" cy="123104"/>
          </a:xfrm>
          <a:prstGeom prst="bentConnector3">
            <a:avLst/>
          </a:prstGeom>
          <a:ln w="38100">
            <a:solidFill>
              <a:srgbClr val="3163A3"/>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D7D8AA9-97E8-47E7-9AFF-32A9A72D8CED}"/>
              </a:ext>
            </a:extLst>
          </p:cNvPr>
          <p:cNvCxnSpPr>
            <a:stCxn id="41" idx="3"/>
            <a:endCxn id="43" idx="1"/>
          </p:cNvCxnSpPr>
          <p:nvPr/>
        </p:nvCxnSpPr>
        <p:spPr>
          <a:xfrm>
            <a:off x="6673548" y="5401396"/>
            <a:ext cx="652044" cy="0"/>
          </a:xfrm>
          <a:prstGeom prst="straightConnector1">
            <a:avLst/>
          </a:prstGeom>
          <a:ln w="38100">
            <a:solidFill>
              <a:srgbClr val="3163A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8CB10D60-3E61-481D-8A27-D8F256E3796D}"/>
              </a:ext>
            </a:extLst>
          </p:cNvPr>
          <p:cNvSpPr txBox="1"/>
          <p:nvPr/>
        </p:nvSpPr>
        <p:spPr>
          <a:xfrm>
            <a:off x="6748895" y="5151582"/>
            <a:ext cx="500620" cy="261610"/>
          </a:xfrm>
          <a:prstGeom prst="rect">
            <a:avLst/>
          </a:prstGeom>
          <a:noFill/>
        </p:spPr>
        <p:txBody>
          <a:bodyPr wrap="square" rtlCol="0">
            <a:spAutoFit/>
          </a:bodyPr>
          <a:lstStyle/>
          <a:p>
            <a:pPr algn="ctr"/>
            <a:r>
              <a:rPr lang="en-US" sz="1100" dirty="0"/>
              <a:t>OR</a:t>
            </a:r>
          </a:p>
        </p:txBody>
      </p:sp>
      <p:sp>
        <p:nvSpPr>
          <p:cNvPr id="52" name="TextBox 51">
            <a:extLst>
              <a:ext uri="{FF2B5EF4-FFF2-40B4-BE49-F238E27FC236}">
                <a16:creationId xmlns:a16="http://schemas.microsoft.com/office/drawing/2014/main" id="{965862E4-C300-4E91-9EA7-CF50CA9B882C}"/>
              </a:ext>
            </a:extLst>
          </p:cNvPr>
          <p:cNvSpPr txBox="1"/>
          <p:nvPr/>
        </p:nvSpPr>
        <p:spPr>
          <a:xfrm>
            <a:off x="4463302" y="5084493"/>
            <a:ext cx="591201" cy="261610"/>
          </a:xfrm>
          <a:prstGeom prst="rect">
            <a:avLst/>
          </a:prstGeom>
          <a:noFill/>
        </p:spPr>
        <p:txBody>
          <a:bodyPr wrap="square" rtlCol="0">
            <a:spAutoFit/>
          </a:bodyPr>
          <a:lstStyle/>
          <a:p>
            <a:pPr algn="ctr"/>
            <a:r>
              <a:rPr lang="en-US" sz="1100" dirty="0"/>
              <a:t>Result</a:t>
            </a:r>
          </a:p>
        </p:txBody>
      </p:sp>
    </p:spTree>
    <p:extLst>
      <p:ext uri="{BB962C8B-B14F-4D97-AF65-F5344CB8AC3E}">
        <p14:creationId xmlns:p14="http://schemas.microsoft.com/office/powerpoint/2010/main" val="3924487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a:extLst>
              <a:ext uri="{FF2B5EF4-FFF2-40B4-BE49-F238E27FC236}">
                <a16:creationId xmlns:a16="http://schemas.microsoft.com/office/drawing/2014/main" id="{0D857943-FD2A-454B-95E6-5F72C3D6FF3C}"/>
              </a:ext>
            </a:extLst>
          </p:cNvPr>
          <p:cNvSpPr txBox="1">
            <a:spLocks/>
          </p:cNvSpPr>
          <p:nvPr/>
        </p:nvSpPr>
        <p:spPr>
          <a:xfrm>
            <a:off x="1522411" y="275948"/>
            <a:ext cx="9144001" cy="685800"/>
          </a:xfrm>
          <a:prstGeom prst="rect">
            <a:avLst/>
          </a:prstGeom>
        </p:spPr>
        <p:txBody>
          <a:bodyPr>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rPr>
              <a:t>References</a:t>
            </a:r>
          </a:p>
        </p:txBody>
      </p:sp>
      <p:cxnSp>
        <p:nvCxnSpPr>
          <p:cNvPr id="6" name="Straight Connector 5">
            <a:extLst>
              <a:ext uri="{FF2B5EF4-FFF2-40B4-BE49-F238E27FC236}">
                <a16:creationId xmlns:a16="http://schemas.microsoft.com/office/drawing/2014/main" id="{8D4A4581-998D-4627-BB16-741284BD5CBD}"/>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2EBD406-1301-43C4-950B-2D4E8D5A90F9}"/>
              </a:ext>
            </a:extLst>
          </p:cNvPr>
          <p:cNvSpPr txBox="1"/>
          <p:nvPr/>
        </p:nvSpPr>
        <p:spPr>
          <a:xfrm>
            <a:off x="150812" y="1125115"/>
            <a:ext cx="11887200" cy="5594096"/>
          </a:xfrm>
          <a:prstGeom prst="rect">
            <a:avLst/>
          </a:prstGeom>
          <a:noFill/>
        </p:spPr>
        <p:txBody>
          <a:bodyPr wrap="square" rtlCol="0">
            <a:spAutoFit/>
          </a:bodyPr>
          <a:lstStyle/>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https://www.pyimagesearch.com/2020/03/16/detecting-covid-19-in-x-ray-images-with-keras-tensorflow-and-deep-learning/</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https://github.com/frogermcs/TFLite-Tester/tree/558d0dca39df476afbeb8dcd1689c174d6416439</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https://medium.com/edureka/tensorflow-image-classification-19b63b7bfd95</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https://medium.com/towards-artificial-intelligence/testing-tensorflow-lite-image-classification-model-e9c0100d8de3</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https://thinkmobile.dev/automate-testing-of-tensorflow-lite-model-implementation/</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https://blog.tensorflow.org/2018/03/using-tensorflow-lite-on-android.html</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https://www.tensorflow.org</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https://www.tensorflow.org/lite/</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https://github.com/lindawangg/COVID-Net</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https://www.tensorflow.org/lite/performance/post_training_quantization</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https://github.com/arjunparmar/COVID-19</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https://www.digitalocean.com/community/tutorials/an-introduction-to-machine-learning</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https://miro.medium.com/max/711/1*bCiubUgX_x2ScZ9xaGVbGw.png</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https://developers.google.com/machine-learning/practica/image-classification</a:t>
            </a:r>
          </a:p>
          <a:p>
            <a:pPr marL="285750" indent="-285750">
              <a:lnSpc>
                <a:spcPct val="150000"/>
              </a:lnSpc>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https://www.mathworks.com/matlabcentral/mlc-downloads/downloads/submissions/58320/versions/8/screenshot.png</a:t>
            </a:r>
          </a:p>
        </p:txBody>
      </p:sp>
    </p:spTree>
    <p:extLst>
      <p:ext uri="{BB962C8B-B14F-4D97-AF65-F5344CB8AC3E}">
        <p14:creationId xmlns:p14="http://schemas.microsoft.com/office/powerpoint/2010/main" val="3114346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30789FC-6126-4830-B5F7-211A69C5DAE0}"/>
              </a:ext>
            </a:extLst>
          </p:cNvPr>
          <p:cNvSpPr/>
          <p:nvPr/>
        </p:nvSpPr>
        <p:spPr>
          <a:xfrm>
            <a:off x="0" y="1019453"/>
            <a:ext cx="12188825" cy="583854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2">
            <a:extLst>
              <a:ext uri="{FF2B5EF4-FFF2-40B4-BE49-F238E27FC236}">
                <a16:creationId xmlns:a16="http://schemas.microsoft.com/office/drawing/2014/main" id="{E6E2E9B4-8826-4E2F-9AB7-FB279F0F52CC}"/>
              </a:ext>
            </a:extLst>
          </p:cNvPr>
          <p:cNvSpPr txBox="1">
            <a:spLocks/>
          </p:cNvSpPr>
          <p:nvPr/>
        </p:nvSpPr>
        <p:spPr>
          <a:xfrm>
            <a:off x="1522411" y="275948"/>
            <a:ext cx="9144001" cy="685800"/>
          </a:xfrm>
          <a:prstGeom prst="rect">
            <a:avLst/>
          </a:prstGeom>
        </p:spPr>
        <p:txBody>
          <a:bodyPr>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algn="ctr"/>
            <a:r>
              <a:rPr lang="en-US" sz="4000" b="1" dirty="0">
                <a:effectLst>
                  <a:outerShdw blurRad="38100" dist="38100" dir="2700000" algn="tl">
                    <a:srgbClr val="000000">
                      <a:alpha val="43137"/>
                    </a:srgbClr>
                  </a:outerShdw>
                </a:effectLst>
                <a:sym typeface="Wingdings" panose="05000000000000000000" pitchFamily="2" charset="2"/>
              </a:rPr>
              <a:t>❤ </a:t>
            </a:r>
            <a:r>
              <a:rPr lang="en-US" sz="4000" b="1" dirty="0">
                <a:effectLst>
                  <a:outerShdw blurRad="38100" dist="38100" dir="2700000" algn="tl">
                    <a:srgbClr val="000000">
                      <a:alpha val="43137"/>
                    </a:srgbClr>
                  </a:outerShdw>
                </a:effectLst>
              </a:rPr>
              <a:t>Thank You ❤</a:t>
            </a:r>
          </a:p>
        </p:txBody>
      </p:sp>
      <p:cxnSp>
        <p:nvCxnSpPr>
          <p:cNvPr id="6" name="Straight Connector 5">
            <a:extLst>
              <a:ext uri="{FF2B5EF4-FFF2-40B4-BE49-F238E27FC236}">
                <a16:creationId xmlns:a16="http://schemas.microsoft.com/office/drawing/2014/main" id="{899517B9-9310-4275-A72B-6268253343E6}"/>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71F13A3D-0332-47B1-A09F-848F2B1BB5B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84797" y="1104140"/>
            <a:ext cx="3428226" cy="1928377"/>
          </a:xfrm>
          <a:prstGeom prst="rect">
            <a:avLst/>
          </a:prstGeom>
        </p:spPr>
      </p:pic>
      <p:pic>
        <p:nvPicPr>
          <p:cNvPr id="14" name="Picture 13">
            <a:extLst>
              <a:ext uri="{FF2B5EF4-FFF2-40B4-BE49-F238E27FC236}">
                <a16:creationId xmlns:a16="http://schemas.microsoft.com/office/drawing/2014/main" id="{EA8E4DFD-DD1B-430B-8CA4-1726DFFE0EF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23212" y="3258006"/>
            <a:ext cx="2542493" cy="737323"/>
          </a:xfrm>
          <a:prstGeom prst="rect">
            <a:avLst/>
          </a:prstGeom>
        </p:spPr>
      </p:pic>
      <p:pic>
        <p:nvPicPr>
          <p:cNvPr id="17" name="Picture 16">
            <a:extLst>
              <a:ext uri="{FF2B5EF4-FFF2-40B4-BE49-F238E27FC236}">
                <a16:creationId xmlns:a16="http://schemas.microsoft.com/office/drawing/2014/main" id="{97E4A753-74D8-4138-8B9E-6C5D324D6BA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070317" y="4573554"/>
            <a:ext cx="2322045" cy="1307063"/>
          </a:xfrm>
          <a:prstGeom prst="rect">
            <a:avLst/>
          </a:prstGeom>
        </p:spPr>
      </p:pic>
      <p:pic>
        <p:nvPicPr>
          <p:cNvPr id="19" name="Picture 18">
            <a:extLst>
              <a:ext uri="{FF2B5EF4-FFF2-40B4-BE49-F238E27FC236}">
                <a16:creationId xmlns:a16="http://schemas.microsoft.com/office/drawing/2014/main" id="{6C8C48BF-FAA8-471D-8F7C-1186E24B7F0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1370" y="3026019"/>
            <a:ext cx="3995498" cy="1201298"/>
          </a:xfrm>
          <a:prstGeom prst="rect">
            <a:avLst/>
          </a:prstGeom>
        </p:spPr>
      </p:pic>
      <p:pic>
        <p:nvPicPr>
          <p:cNvPr id="21" name="Picture 20">
            <a:extLst>
              <a:ext uri="{FF2B5EF4-FFF2-40B4-BE49-F238E27FC236}">
                <a16:creationId xmlns:a16="http://schemas.microsoft.com/office/drawing/2014/main" id="{22C79619-2F1C-451E-B409-2FF45990B58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06645" y="4709215"/>
            <a:ext cx="2322045" cy="1026676"/>
          </a:xfrm>
          <a:prstGeom prst="rect">
            <a:avLst/>
          </a:prstGeom>
        </p:spPr>
      </p:pic>
      <p:pic>
        <p:nvPicPr>
          <p:cNvPr id="25" name="Picture 24">
            <a:extLst>
              <a:ext uri="{FF2B5EF4-FFF2-40B4-BE49-F238E27FC236}">
                <a16:creationId xmlns:a16="http://schemas.microsoft.com/office/drawing/2014/main" id="{2BFD662E-96C5-4D78-8AE3-98E35792979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03874" y="3131631"/>
            <a:ext cx="990072" cy="990072"/>
          </a:xfrm>
          <a:prstGeom prst="rect">
            <a:avLst/>
          </a:prstGeom>
        </p:spPr>
      </p:pic>
      <p:pic>
        <p:nvPicPr>
          <p:cNvPr id="27" name="Picture 26">
            <a:extLst>
              <a:ext uri="{FF2B5EF4-FFF2-40B4-BE49-F238E27FC236}">
                <a16:creationId xmlns:a16="http://schemas.microsoft.com/office/drawing/2014/main" id="{51E29E1A-2F3C-433F-B38F-C0D66774D31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57809" y="4560977"/>
            <a:ext cx="4083050" cy="1169209"/>
          </a:xfrm>
          <a:prstGeom prst="rect">
            <a:avLst/>
          </a:prstGeom>
        </p:spPr>
      </p:pic>
    </p:spTree>
    <p:extLst>
      <p:ext uri="{BB962C8B-B14F-4D97-AF65-F5344CB8AC3E}">
        <p14:creationId xmlns:p14="http://schemas.microsoft.com/office/powerpoint/2010/main" val="649993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2">
            <a:extLst>
              <a:ext uri="{FF2B5EF4-FFF2-40B4-BE49-F238E27FC236}">
                <a16:creationId xmlns:a16="http://schemas.microsoft.com/office/drawing/2014/main" id="{F93C9E1F-65CB-4568-A948-134FA7F437B3}"/>
              </a:ext>
            </a:extLst>
          </p:cNvPr>
          <p:cNvSpPr>
            <a:spLocks noGrp="1"/>
          </p:cNvSpPr>
          <p:nvPr>
            <p:ph type="title"/>
          </p:nvPr>
        </p:nvSpPr>
        <p:spPr>
          <a:xfrm>
            <a:off x="1522413" y="185691"/>
            <a:ext cx="9144001" cy="685800"/>
          </a:xfrm>
        </p:spPr>
        <p:txBody>
          <a:bodyPr>
            <a:normAutofit/>
          </a:bodyPr>
          <a:lstStyle/>
          <a:p>
            <a:pPr algn="ctr"/>
            <a:r>
              <a:rPr lang="en-US" sz="4000" b="1" dirty="0">
                <a:effectLst>
                  <a:outerShdw blurRad="38100" dist="38100" dir="2700000" algn="tl">
                    <a:srgbClr val="000000">
                      <a:alpha val="43137"/>
                    </a:srgbClr>
                  </a:outerShdw>
                </a:effectLst>
              </a:rPr>
              <a:t>Introduction To Machine Learning</a:t>
            </a:r>
          </a:p>
        </p:txBody>
      </p:sp>
      <p:cxnSp>
        <p:nvCxnSpPr>
          <p:cNvPr id="9" name="Straight Connector 8">
            <a:extLst>
              <a:ext uri="{FF2B5EF4-FFF2-40B4-BE49-F238E27FC236}">
                <a16:creationId xmlns:a16="http://schemas.microsoft.com/office/drawing/2014/main" id="{A0619848-6E2F-4A31-97D5-87C41A417BF1}"/>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B1908668-13D2-42E4-9325-5F0C49693C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9612" y="1666878"/>
            <a:ext cx="6235608" cy="4478143"/>
          </a:xfrm>
          <a:prstGeom prst="roundRect">
            <a:avLst>
              <a:gd name="adj" fmla="val 0"/>
            </a:avLst>
          </a:prstGeom>
          <a:solidFill>
            <a:srgbClr val="FFFFFF">
              <a:shade val="85000"/>
            </a:srgbClr>
          </a:solidFill>
          <a:ln>
            <a:noFill/>
          </a:ln>
          <a:effectLst>
            <a:outerShdw blurRad="50800" dist="38100" dir="5400000" algn="t" rotWithShape="0">
              <a:prstClr val="black">
                <a:alpha val="40000"/>
              </a:prstClr>
            </a:outerShdw>
          </a:effectLst>
        </p:spPr>
      </p:pic>
      <p:sp>
        <p:nvSpPr>
          <p:cNvPr id="16" name="TextBox 15">
            <a:extLst>
              <a:ext uri="{FF2B5EF4-FFF2-40B4-BE49-F238E27FC236}">
                <a16:creationId xmlns:a16="http://schemas.microsoft.com/office/drawing/2014/main" id="{08F197B7-46D9-436D-BA02-3A53F93C64F1}"/>
              </a:ext>
            </a:extLst>
          </p:cNvPr>
          <p:cNvSpPr txBox="1"/>
          <p:nvPr/>
        </p:nvSpPr>
        <p:spPr>
          <a:xfrm>
            <a:off x="22086" y="1666878"/>
            <a:ext cx="5767526" cy="4478149"/>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sz="1900" b="1" dirty="0">
                <a:effectLst>
                  <a:outerShdw blurRad="38100" dist="38100" dir="2700000" algn="tl">
                    <a:srgbClr val="000000">
                      <a:alpha val="43137"/>
                    </a:srgbClr>
                  </a:outerShdw>
                </a:effectLst>
              </a:rPr>
              <a:t>Machine learning is a subfield of artificial intelligence (AI). The goal of machine learning generally is to understand the structure of data and fit that data into models that can be understood and utilized by people. </a:t>
            </a:r>
          </a:p>
          <a:p>
            <a:pPr marL="285750" indent="-285750">
              <a:buClr>
                <a:schemeClr val="tx1"/>
              </a:buClr>
              <a:buSzPct val="125000"/>
              <a:buFont typeface="Arial" panose="020B0604020202020204" pitchFamily="34" charset="0"/>
              <a:buChar char="•"/>
            </a:pPr>
            <a:endParaRPr lang="en-US" sz="1900"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sz="1900" b="1" dirty="0">
                <a:effectLst>
                  <a:outerShdw blurRad="38100" dist="38100" dir="2700000" algn="tl">
                    <a:srgbClr val="000000">
                      <a:alpha val="43137"/>
                    </a:srgbClr>
                  </a:outerShdw>
                </a:effectLst>
              </a:rPr>
              <a:t>Machine Learning mean making prediction based on data.</a:t>
            </a:r>
          </a:p>
          <a:p>
            <a:pPr>
              <a:buClr>
                <a:schemeClr val="tx1"/>
              </a:buClr>
              <a:buSzPct val="125000"/>
            </a:pPr>
            <a:endParaRPr lang="en-US" sz="1900"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sz="1900" b="1" dirty="0">
                <a:effectLst>
                  <a:outerShdw blurRad="38100" dist="38100" dir="2700000" algn="tl">
                    <a:srgbClr val="000000">
                      <a:alpha val="43137"/>
                    </a:srgbClr>
                  </a:outerShdw>
                </a:effectLst>
              </a:rPr>
              <a:t>Feature extraction starts from an initial set of measured data and builds derived values (features) intended to be informative and non-redundant.</a:t>
            </a:r>
          </a:p>
          <a:p>
            <a:pPr marL="285750" indent="-285750">
              <a:buClr>
                <a:schemeClr val="tx1"/>
              </a:buClr>
              <a:buSzPct val="125000"/>
              <a:buFont typeface="Arial" panose="020B0604020202020204" pitchFamily="34" charset="0"/>
              <a:buChar char="•"/>
            </a:pPr>
            <a:endParaRPr lang="en-US" sz="1900"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sz="1900" b="1" dirty="0">
                <a:effectLst>
                  <a:outerShdw blurRad="38100" dist="38100" dir="2700000" algn="tl">
                    <a:srgbClr val="000000">
                      <a:alpha val="43137"/>
                    </a:srgbClr>
                  </a:outerShdw>
                </a:effectLst>
              </a:rPr>
              <a:t>Supervised : Output are Known ( Labeled ).</a:t>
            </a:r>
          </a:p>
          <a:p>
            <a:pPr marL="285750" indent="-285750">
              <a:buClr>
                <a:schemeClr val="tx1"/>
              </a:buClr>
              <a:buSzPct val="125000"/>
              <a:buFont typeface="Arial" panose="020B0604020202020204" pitchFamily="34" charset="0"/>
              <a:buChar char="•"/>
            </a:pPr>
            <a:r>
              <a:rPr lang="en-US" sz="1900" b="1" dirty="0">
                <a:effectLst>
                  <a:outerShdw blurRad="38100" dist="38100" dir="2700000" algn="tl">
                    <a:srgbClr val="000000">
                      <a:alpha val="43137"/>
                    </a:srgbClr>
                  </a:outerShdw>
                </a:effectLst>
              </a:rPr>
              <a:t>Unsupervised : Output are Unknown ( Unlabeled ).</a:t>
            </a:r>
          </a:p>
        </p:txBody>
      </p:sp>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2">
            <a:extLst>
              <a:ext uri="{FF2B5EF4-FFF2-40B4-BE49-F238E27FC236}">
                <a16:creationId xmlns:a16="http://schemas.microsoft.com/office/drawing/2014/main" id="{D6BFE591-B983-4A26-8DA9-8749C4277893}"/>
              </a:ext>
            </a:extLst>
          </p:cNvPr>
          <p:cNvSpPr>
            <a:spLocks noGrp="1"/>
          </p:cNvSpPr>
          <p:nvPr>
            <p:ph type="title"/>
          </p:nvPr>
        </p:nvSpPr>
        <p:spPr>
          <a:xfrm>
            <a:off x="1522413" y="185691"/>
            <a:ext cx="9144001" cy="685800"/>
          </a:xfrm>
        </p:spPr>
        <p:txBody>
          <a:bodyPr>
            <a:normAutofit/>
          </a:bodyPr>
          <a:lstStyle/>
          <a:p>
            <a:pPr algn="ctr"/>
            <a:r>
              <a:rPr lang="en-US" sz="4000" b="1" dirty="0">
                <a:effectLst>
                  <a:outerShdw blurRad="38100" dist="38100" dir="2700000" algn="tl">
                    <a:srgbClr val="000000">
                      <a:alpha val="43137"/>
                    </a:srgbClr>
                  </a:outerShdw>
                </a:effectLst>
              </a:rPr>
              <a:t>Image Classification</a:t>
            </a:r>
          </a:p>
        </p:txBody>
      </p:sp>
      <p:cxnSp>
        <p:nvCxnSpPr>
          <p:cNvPr id="12" name="Straight Connector 11">
            <a:extLst>
              <a:ext uri="{FF2B5EF4-FFF2-40B4-BE49-F238E27FC236}">
                <a16:creationId xmlns:a16="http://schemas.microsoft.com/office/drawing/2014/main" id="{8A2394B2-2C86-4F3F-983D-ACB2330D6CEB}"/>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28F3A8A-E79A-4127-8FD4-24C4925300D1}"/>
              </a:ext>
            </a:extLst>
          </p:cNvPr>
          <p:cNvSpPr txBox="1"/>
          <p:nvPr/>
        </p:nvSpPr>
        <p:spPr>
          <a:xfrm>
            <a:off x="297824" y="1295400"/>
            <a:ext cx="11593176" cy="677108"/>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sz="1900" b="1" dirty="0">
                <a:effectLst>
                  <a:outerShdw blurRad="38100" dist="38100" dir="2700000" algn="tl">
                    <a:srgbClr val="000000">
                      <a:alpha val="43137"/>
                    </a:srgbClr>
                  </a:outerShdw>
                </a:effectLst>
              </a:rPr>
              <a:t>Image classification is a supervised learning problem: define a set of target classes (objects to identify in images), and train a model to recognize them using labeled example photos.</a:t>
            </a:r>
          </a:p>
        </p:txBody>
      </p:sp>
      <p:pic>
        <p:nvPicPr>
          <p:cNvPr id="15" name="Picture 14">
            <a:extLst>
              <a:ext uri="{FF2B5EF4-FFF2-40B4-BE49-F238E27FC236}">
                <a16:creationId xmlns:a16="http://schemas.microsoft.com/office/drawing/2014/main" id="{396B67F3-6B9F-49FC-9E2C-88CA4EFCA1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4512" y="2362200"/>
            <a:ext cx="6019800" cy="393905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0698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a:extLst>
              <a:ext uri="{FF2B5EF4-FFF2-40B4-BE49-F238E27FC236}">
                <a16:creationId xmlns:a16="http://schemas.microsoft.com/office/drawing/2014/main" id="{5D0E5284-4CBA-4E27-99D0-359DAB685217}"/>
              </a:ext>
            </a:extLst>
          </p:cNvPr>
          <p:cNvSpPr>
            <a:spLocks noGrp="1"/>
          </p:cNvSpPr>
          <p:nvPr>
            <p:ph type="title"/>
          </p:nvPr>
        </p:nvSpPr>
        <p:spPr>
          <a:xfrm>
            <a:off x="1522413" y="185691"/>
            <a:ext cx="9144001" cy="685800"/>
          </a:xfrm>
        </p:spPr>
        <p:txBody>
          <a:bodyPr>
            <a:normAutofit/>
          </a:bodyPr>
          <a:lstStyle/>
          <a:p>
            <a:pPr algn="ctr"/>
            <a:r>
              <a:rPr lang="en-US" sz="4000" b="1" dirty="0">
                <a:effectLst>
                  <a:outerShdw blurRad="38100" dist="38100" dir="2700000" algn="tl">
                    <a:srgbClr val="000000">
                      <a:alpha val="43137"/>
                    </a:srgbClr>
                  </a:outerShdw>
                </a:effectLst>
              </a:rPr>
              <a:t>Image Classification</a:t>
            </a:r>
          </a:p>
        </p:txBody>
      </p:sp>
      <p:cxnSp>
        <p:nvCxnSpPr>
          <p:cNvPr id="6" name="Straight Connector 5">
            <a:extLst>
              <a:ext uri="{FF2B5EF4-FFF2-40B4-BE49-F238E27FC236}">
                <a16:creationId xmlns:a16="http://schemas.microsoft.com/office/drawing/2014/main" id="{0F78B7D4-7CD5-482F-A178-7F52D0A5A0A3}"/>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62D414E-7AC0-4D8F-83A4-D542FD010296}"/>
              </a:ext>
            </a:extLst>
          </p:cNvPr>
          <p:cNvSpPr txBox="1"/>
          <p:nvPr/>
        </p:nvSpPr>
        <p:spPr>
          <a:xfrm>
            <a:off x="297824" y="1295400"/>
            <a:ext cx="11593176" cy="584775"/>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sz="1600" dirty="0">
                <a:effectLst>
                  <a:outerShdw blurRad="38100" dist="38100" dir="2700000" algn="tl">
                    <a:srgbClr val="000000">
                      <a:alpha val="43137"/>
                    </a:srgbClr>
                  </a:outerShdw>
                </a:effectLst>
              </a:rPr>
              <a:t>Image classification is a supervised learning problem: define a set of target classes (objects to identify in images), and train a model to recognize them using labeled example photos.</a:t>
            </a:r>
          </a:p>
        </p:txBody>
      </p:sp>
      <p:pic>
        <p:nvPicPr>
          <p:cNvPr id="9" name="Picture 8">
            <a:extLst>
              <a:ext uri="{FF2B5EF4-FFF2-40B4-BE49-F238E27FC236}">
                <a16:creationId xmlns:a16="http://schemas.microsoft.com/office/drawing/2014/main" id="{937A76C2-F79B-46B1-B911-C0D25FA948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4612" y="2031640"/>
            <a:ext cx="4196388" cy="2573217"/>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6779415A-E3DC-42DD-8F50-A24BDC3A3514}"/>
              </a:ext>
            </a:extLst>
          </p:cNvPr>
          <p:cNvSpPr txBox="1"/>
          <p:nvPr/>
        </p:nvSpPr>
        <p:spPr>
          <a:xfrm>
            <a:off x="297824" y="1972508"/>
            <a:ext cx="7396788" cy="2062103"/>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sz="1600" dirty="0">
                <a:effectLst>
                  <a:outerShdw blurRad="38100" dist="38100" dir="2700000" algn="tl">
                    <a:srgbClr val="000000">
                      <a:alpha val="43137"/>
                    </a:srgbClr>
                  </a:outerShdw>
                </a:effectLst>
              </a:rPr>
              <a:t>The task of predicting what an image represents is called image classification. An image classification model is trained to recognize various classes of images. For example, a model might be trained to recognize photos representing three different types of animals: rabbits, hamsters, and dogs.</a:t>
            </a:r>
          </a:p>
          <a:p>
            <a:pPr marL="285750" indent="-285750">
              <a:buClr>
                <a:schemeClr val="tx1"/>
              </a:buClr>
              <a:buSzPct val="125000"/>
              <a:buFont typeface="Arial" panose="020B0604020202020204" pitchFamily="34" charset="0"/>
              <a:buChar char="•"/>
            </a:pPr>
            <a:endParaRPr lang="en-US" sz="1600"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sz="1600" dirty="0">
                <a:effectLst>
                  <a:outerShdw blurRad="38100" dist="38100" dir="2700000" algn="tl">
                    <a:srgbClr val="000000">
                      <a:alpha val="43137"/>
                    </a:srgbClr>
                  </a:outerShdw>
                </a:effectLst>
              </a:rPr>
              <a:t>When we subsequently provide a new image as input to the model, it will output the probabilities of the image representing each of the types of animal it was trained on. An example output might be as follows:</a:t>
            </a:r>
          </a:p>
        </p:txBody>
      </p:sp>
      <p:pic>
        <p:nvPicPr>
          <p:cNvPr id="11" name="Picture 10">
            <a:extLst>
              <a:ext uri="{FF2B5EF4-FFF2-40B4-BE49-F238E27FC236}">
                <a16:creationId xmlns:a16="http://schemas.microsoft.com/office/drawing/2014/main" id="{C9AA2AB5-9442-458A-888B-04145A76F34A}"/>
              </a:ext>
            </a:extLst>
          </p:cNvPr>
          <p:cNvPicPr>
            <a:picLocks noChangeAspect="1"/>
          </p:cNvPicPr>
          <p:nvPr/>
        </p:nvPicPr>
        <p:blipFill rotWithShape="1">
          <a:blip r:embed="rId3"/>
          <a:srcRect l="21867" t="51111" r="56252" b="31107"/>
          <a:stretch/>
        </p:blipFill>
        <p:spPr>
          <a:xfrm>
            <a:off x="684213" y="4125684"/>
            <a:ext cx="3810000" cy="1741716"/>
          </a:xfrm>
          <a:prstGeom prst="rect">
            <a:avLst/>
          </a:prstGeom>
          <a:ln>
            <a:noFill/>
          </a:ln>
          <a:effectLst>
            <a:outerShdw blurRad="190500" algn="tl" rotWithShape="0">
              <a:srgbClr val="000000">
                <a:alpha val="70000"/>
              </a:srgbClr>
            </a:outerShdw>
          </a:effectLst>
        </p:spPr>
      </p:pic>
      <p:sp>
        <p:nvSpPr>
          <p:cNvPr id="12" name="TextBox 11">
            <a:extLst>
              <a:ext uri="{FF2B5EF4-FFF2-40B4-BE49-F238E27FC236}">
                <a16:creationId xmlns:a16="http://schemas.microsoft.com/office/drawing/2014/main" id="{A2C4E44D-A957-48EA-9D80-294A82FC3213}"/>
              </a:ext>
            </a:extLst>
          </p:cNvPr>
          <p:cNvSpPr txBox="1"/>
          <p:nvPr/>
        </p:nvSpPr>
        <p:spPr>
          <a:xfrm>
            <a:off x="297824" y="5958473"/>
            <a:ext cx="6493383" cy="584775"/>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sz="1600" dirty="0">
                <a:effectLst>
                  <a:outerShdw blurRad="38100" dist="38100" dir="2700000" algn="tl">
                    <a:srgbClr val="000000">
                      <a:alpha val="43137"/>
                    </a:srgbClr>
                  </a:outerShdw>
                </a:effectLst>
              </a:rPr>
              <a:t>Based on the output, we can see that the classification model has predicted that the image has a high probability of representing a dog.</a:t>
            </a:r>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16969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2">
            <a:extLst>
              <a:ext uri="{FF2B5EF4-FFF2-40B4-BE49-F238E27FC236}">
                <a16:creationId xmlns:a16="http://schemas.microsoft.com/office/drawing/2014/main" id="{A609EFA9-E33D-40BD-ACE4-C36C41D681E6}"/>
              </a:ext>
            </a:extLst>
          </p:cNvPr>
          <p:cNvSpPr>
            <a:spLocks noGrp="1"/>
          </p:cNvSpPr>
          <p:nvPr>
            <p:ph type="title"/>
          </p:nvPr>
        </p:nvSpPr>
        <p:spPr>
          <a:xfrm>
            <a:off x="1522413" y="185691"/>
            <a:ext cx="9144001" cy="685800"/>
          </a:xfrm>
        </p:spPr>
        <p:txBody>
          <a:bodyPr>
            <a:normAutofit/>
          </a:bodyPr>
          <a:lstStyle/>
          <a:p>
            <a:pPr algn="ctr"/>
            <a:r>
              <a:rPr lang="en-US" sz="4000" b="1" dirty="0">
                <a:effectLst>
                  <a:outerShdw blurRad="38100" dist="38100" dir="2700000" algn="tl">
                    <a:srgbClr val="000000">
                      <a:alpha val="43137"/>
                    </a:srgbClr>
                  </a:outerShdw>
                </a:effectLst>
              </a:rPr>
              <a:t>COVID-19</a:t>
            </a:r>
          </a:p>
        </p:txBody>
      </p:sp>
      <p:cxnSp>
        <p:nvCxnSpPr>
          <p:cNvPr id="9" name="Straight Connector 8">
            <a:extLst>
              <a:ext uri="{FF2B5EF4-FFF2-40B4-BE49-F238E27FC236}">
                <a16:creationId xmlns:a16="http://schemas.microsoft.com/office/drawing/2014/main" id="{D081A115-E8EE-45FC-A004-EAD00FE6FDD7}"/>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B505AFC-4C08-4C83-B8DA-7433A9848A95}"/>
              </a:ext>
            </a:extLst>
          </p:cNvPr>
          <p:cNvSpPr txBox="1"/>
          <p:nvPr/>
        </p:nvSpPr>
        <p:spPr>
          <a:xfrm>
            <a:off x="227010" y="4082245"/>
            <a:ext cx="11734800" cy="2646878"/>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Since reverse transcription polymerase chain reaction (RT-PCR) test kits are in limited supply, there exists a need to explore alternative means of identifying and prioritizing suspected cases of COVID-19.</a:t>
            </a:r>
          </a:p>
          <a:p>
            <a:pPr marL="285750" indent="-285750">
              <a:buClr>
                <a:schemeClr val="tx1"/>
              </a:buClr>
              <a:buSzPct val="125000"/>
              <a:buFont typeface="Arial" panose="020B0604020202020204" pitchFamily="34" charset="0"/>
              <a:buChar char="•"/>
            </a:pPr>
            <a:endParaRPr lang="en-US" sz="1600"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Moreover, large scale implementation of the COVID-19 tests which are extremely expensive cannot be afforded by many of the developing &amp; underdeveloped countries hence if we can have some parallel diagnosis/testing procedures using Artificial Intelligence &amp; Machine Learning and leveraging the historical data, it will be extremely helpful. This can also help in the process to select the ones to be tested primarily.</a:t>
            </a:r>
          </a:p>
          <a:p>
            <a:pPr marL="285750" indent="-285750">
              <a:buClr>
                <a:schemeClr val="tx1"/>
              </a:buClr>
              <a:buSzPct val="125000"/>
              <a:buFont typeface="Arial" panose="020B0604020202020204" pitchFamily="34" charset="0"/>
              <a:buChar char="•"/>
            </a:pPr>
            <a:endParaRPr lang="en-US" sz="1600"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sz="1600" b="1" dirty="0">
                <a:effectLst>
                  <a:outerShdw blurRad="38100" dist="38100" dir="2700000" algn="tl">
                    <a:srgbClr val="000000">
                      <a:alpha val="43137"/>
                    </a:srgbClr>
                  </a:outerShdw>
                </a:effectLst>
              </a:rPr>
              <a:t>This can be done by classifying X-Ray images that are non expensive with high availability.</a:t>
            </a:r>
          </a:p>
          <a:p>
            <a:pPr marL="285750" indent="-285750">
              <a:buClr>
                <a:schemeClr val="tx1"/>
              </a:buClr>
              <a:buSzPct val="125000"/>
              <a:buFont typeface="Arial" panose="020B0604020202020204" pitchFamily="34" charset="0"/>
              <a:buChar char="•"/>
            </a:pPr>
            <a:endParaRPr lang="en-US" sz="1600" b="1" dirty="0">
              <a:effectLst>
                <a:outerShdw blurRad="38100" dist="38100" dir="2700000" algn="tl">
                  <a:srgbClr val="000000">
                    <a:alpha val="43137"/>
                  </a:srgbClr>
                </a:outerShdw>
              </a:effectLst>
            </a:endParaRPr>
          </a:p>
        </p:txBody>
      </p:sp>
      <p:pic>
        <p:nvPicPr>
          <p:cNvPr id="11" name="Picture 10">
            <a:extLst>
              <a:ext uri="{FF2B5EF4-FFF2-40B4-BE49-F238E27FC236}">
                <a16:creationId xmlns:a16="http://schemas.microsoft.com/office/drawing/2014/main" id="{84942A98-3B2D-4F70-8F9B-CFC7B8BF19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8798" y="1050523"/>
            <a:ext cx="5991225" cy="29718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6223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2">
            <a:extLst>
              <a:ext uri="{FF2B5EF4-FFF2-40B4-BE49-F238E27FC236}">
                <a16:creationId xmlns:a16="http://schemas.microsoft.com/office/drawing/2014/main" id="{F46B0694-9F25-4281-A19E-4A74D3AAEFE4}"/>
              </a:ext>
            </a:extLst>
          </p:cNvPr>
          <p:cNvSpPr>
            <a:spLocks noGrp="1"/>
          </p:cNvSpPr>
          <p:nvPr>
            <p:ph type="title"/>
          </p:nvPr>
        </p:nvSpPr>
        <p:spPr>
          <a:xfrm>
            <a:off x="1522411" y="228600"/>
            <a:ext cx="9144001" cy="685800"/>
          </a:xfrm>
        </p:spPr>
        <p:txBody>
          <a:bodyPr>
            <a:normAutofit/>
          </a:bodyPr>
          <a:lstStyle/>
          <a:p>
            <a:pPr algn="ctr"/>
            <a:r>
              <a:rPr lang="en-US" sz="4000" b="1" dirty="0">
                <a:effectLst>
                  <a:outerShdw blurRad="38100" dist="38100" dir="2700000" algn="tl">
                    <a:srgbClr val="000000">
                      <a:alpha val="43137"/>
                    </a:srgbClr>
                  </a:outerShdw>
                </a:effectLst>
              </a:rPr>
              <a:t>Used Model</a:t>
            </a:r>
          </a:p>
        </p:txBody>
      </p:sp>
      <p:cxnSp>
        <p:nvCxnSpPr>
          <p:cNvPr id="7" name="Straight Connector 6">
            <a:extLst>
              <a:ext uri="{FF2B5EF4-FFF2-40B4-BE49-F238E27FC236}">
                <a16:creationId xmlns:a16="http://schemas.microsoft.com/office/drawing/2014/main" id="{D391701B-1A70-4732-B3F6-FFB774F1B49D}"/>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24B7717-209E-4B50-805E-6163F4FF39B0}"/>
              </a:ext>
            </a:extLst>
          </p:cNvPr>
          <p:cNvSpPr txBox="1"/>
          <p:nvPr/>
        </p:nvSpPr>
        <p:spPr>
          <a:xfrm>
            <a:off x="227011" y="1143000"/>
            <a:ext cx="11734800" cy="1754326"/>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A pretrained Keras model was used as  the main model.</a:t>
            </a:r>
          </a:p>
          <a:p>
            <a:pPr marL="285750" indent="-285750">
              <a:buClr>
                <a:schemeClr val="tx1"/>
              </a:buClr>
              <a:buSzPct val="125000"/>
              <a:buFont typeface="Arial" panose="020B0604020202020204" pitchFamily="34" charset="0"/>
              <a:buChar char="•"/>
            </a:pPr>
            <a:endParaRPr lang="en-US"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A deep convolutional neural network architecture was trained to perform binary classification COVID-19 positive or negative.</a:t>
            </a:r>
          </a:p>
          <a:p>
            <a:pPr marL="285750" indent="-285750">
              <a:buClr>
                <a:schemeClr val="tx1"/>
              </a:buClr>
              <a:buSzPct val="125000"/>
              <a:buFont typeface="Arial" panose="020B0604020202020204" pitchFamily="34" charset="0"/>
              <a:buChar char="•"/>
            </a:pPr>
            <a:endParaRPr lang="en-US"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DenseNet architecture was used in the model. Which is faster and every feature has skip to all following features.</a:t>
            </a:r>
          </a:p>
        </p:txBody>
      </p:sp>
      <p:pic>
        <p:nvPicPr>
          <p:cNvPr id="13" name="Picture 12">
            <a:extLst>
              <a:ext uri="{FF2B5EF4-FFF2-40B4-BE49-F238E27FC236}">
                <a16:creationId xmlns:a16="http://schemas.microsoft.com/office/drawing/2014/main" id="{BF17A9AC-5A85-4C10-AF6A-926D0BA123D7}"/>
              </a:ext>
            </a:extLst>
          </p:cNvPr>
          <p:cNvPicPr>
            <a:picLocks noChangeAspect="1"/>
          </p:cNvPicPr>
          <p:nvPr/>
        </p:nvPicPr>
        <p:blipFill>
          <a:blip r:embed="rId2"/>
          <a:stretch>
            <a:fillRect/>
          </a:stretch>
        </p:blipFill>
        <p:spPr>
          <a:xfrm>
            <a:off x="827010" y="3060822"/>
            <a:ext cx="10534801" cy="370668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47816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2">
            <a:extLst>
              <a:ext uri="{FF2B5EF4-FFF2-40B4-BE49-F238E27FC236}">
                <a16:creationId xmlns:a16="http://schemas.microsoft.com/office/drawing/2014/main" id="{22978423-45D0-47B8-BE4D-33710FF90FDA}"/>
              </a:ext>
            </a:extLst>
          </p:cNvPr>
          <p:cNvSpPr>
            <a:spLocks noGrp="1"/>
          </p:cNvSpPr>
          <p:nvPr>
            <p:ph type="title"/>
          </p:nvPr>
        </p:nvSpPr>
        <p:spPr>
          <a:xfrm>
            <a:off x="1522411" y="228600"/>
            <a:ext cx="9144001" cy="685800"/>
          </a:xfrm>
        </p:spPr>
        <p:txBody>
          <a:bodyPr>
            <a:normAutofit/>
          </a:bodyPr>
          <a:lstStyle/>
          <a:p>
            <a:pPr algn="ctr"/>
            <a:r>
              <a:rPr lang="en-US" sz="4000" b="1" dirty="0">
                <a:effectLst>
                  <a:outerShdw blurRad="38100" dist="38100" dir="2700000" algn="tl">
                    <a:srgbClr val="000000">
                      <a:alpha val="43137"/>
                    </a:srgbClr>
                  </a:outerShdw>
                </a:effectLst>
              </a:rPr>
              <a:t>Model Data	Set</a:t>
            </a:r>
          </a:p>
        </p:txBody>
      </p:sp>
      <p:cxnSp>
        <p:nvCxnSpPr>
          <p:cNvPr id="10" name="Straight Connector 9">
            <a:extLst>
              <a:ext uri="{FF2B5EF4-FFF2-40B4-BE49-F238E27FC236}">
                <a16:creationId xmlns:a16="http://schemas.microsoft.com/office/drawing/2014/main" id="{A3E48DCE-D1DF-498C-A901-14328889CE49}"/>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F381C24-49C3-4E14-934F-11C052B84CFA}"/>
              </a:ext>
            </a:extLst>
          </p:cNvPr>
          <p:cNvSpPr txBox="1"/>
          <p:nvPr/>
        </p:nvSpPr>
        <p:spPr>
          <a:xfrm>
            <a:off x="227011" y="1143000"/>
            <a:ext cx="11734800" cy="1754326"/>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For the purpose of this experiment, data was taken from two repositories:</a:t>
            </a:r>
          </a:p>
          <a:p>
            <a:pPr>
              <a:buClr>
                <a:schemeClr val="tx1"/>
              </a:buClr>
              <a:buSzPct val="125000"/>
            </a:pPr>
            <a:r>
              <a:rPr lang="en-US" b="1" dirty="0">
                <a:effectLst>
                  <a:outerShdw blurRad="38100" dist="38100" dir="2700000" algn="tl">
                    <a:srgbClr val="000000">
                      <a:alpha val="43137"/>
                    </a:srgbClr>
                  </a:outerShdw>
                </a:effectLst>
                <a:hlinkClick r:id="rId2"/>
              </a:rPr>
              <a:t>https://github.com/ieee8023/covid-chestxray-dataset</a:t>
            </a:r>
            <a:endParaRPr lang="en-US" b="1" dirty="0">
              <a:effectLst>
                <a:outerShdw blurRad="38100" dist="38100" dir="2700000" algn="tl">
                  <a:srgbClr val="000000">
                    <a:alpha val="43137"/>
                  </a:srgbClr>
                </a:outerShdw>
              </a:effectLst>
            </a:endParaRPr>
          </a:p>
          <a:p>
            <a:pPr>
              <a:buClr>
                <a:schemeClr val="tx1"/>
              </a:buClr>
              <a:buSzPct val="125000"/>
            </a:pPr>
            <a:r>
              <a:rPr lang="en-US" b="1" dirty="0">
                <a:effectLst>
                  <a:outerShdw blurRad="38100" dist="38100" dir="2700000" algn="tl">
                    <a:srgbClr val="000000">
                      <a:alpha val="43137"/>
                    </a:srgbClr>
                  </a:outerShdw>
                </a:effectLst>
                <a:hlinkClick r:id="rId3"/>
              </a:rPr>
              <a:t>https://www.kaggle.com/paultimothymooney/chest-xray-pneumonia</a:t>
            </a:r>
            <a:endParaRPr lang="en-US" b="1" dirty="0">
              <a:effectLst>
                <a:outerShdw blurRad="38100" dist="38100" dir="2700000" algn="tl">
                  <a:srgbClr val="000000">
                    <a:alpha val="43137"/>
                  </a:srgbClr>
                </a:outerShdw>
              </a:effectLst>
            </a:endParaRPr>
          </a:p>
          <a:p>
            <a:pPr>
              <a:buClr>
                <a:schemeClr val="tx1"/>
              </a:buClr>
              <a:buSzPct val="125000"/>
            </a:pPr>
            <a:endParaRPr lang="en-US"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A sample of the data was taken which is a set of x-ray images some which are positive and some which are normal.</a:t>
            </a:r>
          </a:p>
          <a:p>
            <a:pPr marL="285750" indent="-285750">
              <a:buClr>
                <a:schemeClr val="tx1"/>
              </a:buClr>
              <a:buSzPct val="125000"/>
              <a:buFont typeface="Arial" panose="020B0604020202020204" pitchFamily="34" charset="0"/>
              <a:buChar char="•"/>
            </a:pPr>
            <a:endParaRPr lang="en-US" b="1" dirty="0">
              <a:effectLst>
                <a:outerShdw blurRad="38100" dist="38100" dir="2700000" algn="tl">
                  <a:srgbClr val="000000">
                    <a:alpha val="43137"/>
                  </a:srgbClr>
                </a:outerShdw>
              </a:effectLst>
            </a:endParaRPr>
          </a:p>
        </p:txBody>
      </p:sp>
      <p:pic>
        <p:nvPicPr>
          <p:cNvPr id="17" name="Picture 16">
            <a:extLst>
              <a:ext uri="{FF2B5EF4-FFF2-40B4-BE49-F238E27FC236}">
                <a16:creationId xmlns:a16="http://schemas.microsoft.com/office/drawing/2014/main" id="{556519EF-52F6-425F-9F02-273A587F24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8612" y="3048000"/>
            <a:ext cx="3124200" cy="3124200"/>
          </a:xfrm>
          <a:prstGeom prst="rect">
            <a:avLst/>
          </a:prstGeom>
        </p:spPr>
      </p:pic>
      <p:pic>
        <p:nvPicPr>
          <p:cNvPr id="19" name="Picture 18">
            <a:extLst>
              <a:ext uri="{FF2B5EF4-FFF2-40B4-BE49-F238E27FC236}">
                <a16:creationId xmlns:a16="http://schemas.microsoft.com/office/drawing/2014/main" id="{432774C4-040E-4C6F-BB89-3714510D64A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66012" y="3047999"/>
            <a:ext cx="3124201" cy="3124201"/>
          </a:xfrm>
          <a:prstGeom prst="rect">
            <a:avLst/>
          </a:prstGeom>
        </p:spPr>
      </p:pic>
      <p:sp>
        <p:nvSpPr>
          <p:cNvPr id="20" name="TextBox 19">
            <a:extLst>
              <a:ext uri="{FF2B5EF4-FFF2-40B4-BE49-F238E27FC236}">
                <a16:creationId xmlns:a16="http://schemas.microsoft.com/office/drawing/2014/main" id="{76FA8B39-D3FA-417B-A950-88A27F8FED9B}"/>
              </a:ext>
            </a:extLst>
          </p:cNvPr>
          <p:cNvSpPr txBox="1"/>
          <p:nvPr/>
        </p:nvSpPr>
        <p:spPr>
          <a:xfrm>
            <a:off x="2093912" y="6324600"/>
            <a:ext cx="2133600" cy="369332"/>
          </a:xfrm>
          <a:prstGeom prst="rect">
            <a:avLst/>
          </a:prstGeom>
          <a:noFill/>
        </p:spPr>
        <p:txBody>
          <a:bodyPr wrap="square" rtlCol="0">
            <a:spAutoFit/>
          </a:bodyPr>
          <a:lstStyle/>
          <a:p>
            <a:pPr algn="ctr"/>
            <a:r>
              <a:rPr lang="en-US" b="1" dirty="0">
                <a:effectLst>
                  <a:outerShdw blurRad="38100" dist="38100" dir="2700000" algn="tl">
                    <a:srgbClr val="000000">
                      <a:alpha val="43137"/>
                    </a:srgbClr>
                  </a:outerShdw>
                </a:effectLst>
              </a:rPr>
              <a:t>Normal</a:t>
            </a:r>
          </a:p>
        </p:txBody>
      </p:sp>
      <p:sp>
        <p:nvSpPr>
          <p:cNvPr id="21" name="TextBox 20">
            <a:extLst>
              <a:ext uri="{FF2B5EF4-FFF2-40B4-BE49-F238E27FC236}">
                <a16:creationId xmlns:a16="http://schemas.microsoft.com/office/drawing/2014/main" id="{623CE2C9-AFEC-4F60-BC2B-E0CC2F40C97D}"/>
              </a:ext>
            </a:extLst>
          </p:cNvPr>
          <p:cNvSpPr txBox="1"/>
          <p:nvPr/>
        </p:nvSpPr>
        <p:spPr>
          <a:xfrm>
            <a:off x="7961312" y="6324600"/>
            <a:ext cx="2133600" cy="369332"/>
          </a:xfrm>
          <a:prstGeom prst="rect">
            <a:avLst/>
          </a:prstGeom>
          <a:noFill/>
        </p:spPr>
        <p:txBody>
          <a:bodyPr wrap="square" rtlCol="0">
            <a:spAutoFit/>
          </a:bodyPr>
          <a:lstStyle/>
          <a:p>
            <a:pPr algn="ctr"/>
            <a:r>
              <a:rPr lang="en-US" b="1" dirty="0">
                <a:effectLst>
                  <a:outerShdw blurRad="38100" dist="38100" dir="2700000" algn="tl">
                    <a:srgbClr val="000000">
                      <a:alpha val="43137"/>
                    </a:srgbClr>
                  </a:outerShdw>
                </a:effectLst>
              </a:rPr>
              <a:t>Positive</a:t>
            </a:r>
          </a:p>
        </p:txBody>
      </p:sp>
    </p:spTree>
    <p:extLst>
      <p:ext uri="{BB962C8B-B14F-4D97-AF65-F5344CB8AC3E}">
        <p14:creationId xmlns:p14="http://schemas.microsoft.com/office/powerpoint/2010/main" val="2681425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a:extLst>
              <a:ext uri="{FF2B5EF4-FFF2-40B4-BE49-F238E27FC236}">
                <a16:creationId xmlns:a16="http://schemas.microsoft.com/office/drawing/2014/main" id="{9173552A-095A-4E9D-A41A-C3FDF18B519B}"/>
              </a:ext>
            </a:extLst>
          </p:cNvPr>
          <p:cNvSpPr>
            <a:spLocks noGrp="1"/>
          </p:cNvSpPr>
          <p:nvPr>
            <p:ph type="title"/>
          </p:nvPr>
        </p:nvSpPr>
        <p:spPr>
          <a:xfrm>
            <a:off x="1522411" y="228600"/>
            <a:ext cx="9144001" cy="685800"/>
          </a:xfrm>
        </p:spPr>
        <p:txBody>
          <a:bodyPr>
            <a:normAutofit/>
          </a:bodyPr>
          <a:lstStyle/>
          <a:p>
            <a:pPr algn="ctr"/>
            <a:r>
              <a:rPr lang="en-US" sz="4000" b="1" dirty="0">
                <a:effectLst>
                  <a:outerShdw blurRad="38100" dist="38100" dir="2700000" algn="tl">
                    <a:srgbClr val="000000">
                      <a:alpha val="43137"/>
                    </a:srgbClr>
                  </a:outerShdw>
                </a:effectLst>
              </a:rPr>
              <a:t>Data Pre-Processing</a:t>
            </a:r>
          </a:p>
        </p:txBody>
      </p:sp>
      <p:cxnSp>
        <p:nvCxnSpPr>
          <p:cNvPr id="6" name="Straight Connector 5">
            <a:extLst>
              <a:ext uri="{FF2B5EF4-FFF2-40B4-BE49-F238E27FC236}">
                <a16:creationId xmlns:a16="http://schemas.microsoft.com/office/drawing/2014/main" id="{43C8B0D5-DB33-4367-9132-AA136C6A8DD2}"/>
              </a:ext>
            </a:extLst>
          </p:cNvPr>
          <p:cNvCxnSpPr>
            <a:cxnSpLocks/>
          </p:cNvCxnSpPr>
          <p:nvPr/>
        </p:nvCxnSpPr>
        <p:spPr>
          <a:xfrm>
            <a:off x="1587" y="990600"/>
            <a:ext cx="12188825" cy="0"/>
          </a:xfrm>
          <a:prstGeom prst="line">
            <a:avLst/>
          </a:prstGeom>
          <a:ln w="7620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1E331B8-43E3-4DEC-9991-68425DBCF64E}"/>
              </a:ext>
            </a:extLst>
          </p:cNvPr>
          <p:cNvSpPr txBox="1"/>
          <p:nvPr/>
        </p:nvSpPr>
        <p:spPr>
          <a:xfrm>
            <a:off x="6475412" y="2034877"/>
            <a:ext cx="5486400" cy="3139321"/>
          </a:xfrm>
          <a:prstGeom prst="rect">
            <a:avLst/>
          </a:prstGeom>
          <a:noFill/>
        </p:spPr>
        <p:txBody>
          <a:bodyPr wrap="square" rtlCol="0">
            <a:spAutoFit/>
          </a:bodyPr>
          <a:lstStyle/>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Prior to training, preprocessing was implemented on the images themselves. ImageDataGenerator (from tensorflow.keras) was employed to perform preprocessing of image batches prior to training.</a:t>
            </a:r>
          </a:p>
          <a:p>
            <a:pPr marL="285750" indent="-285750">
              <a:buClr>
                <a:schemeClr val="tx1"/>
              </a:buClr>
              <a:buSzPct val="125000"/>
              <a:buFont typeface="Arial" panose="020B0604020202020204" pitchFamily="34" charset="0"/>
              <a:buChar char="•"/>
            </a:pPr>
            <a:endParaRPr lang="en-US" b="1" dirty="0">
              <a:effectLst>
                <a:outerShdw blurRad="38100" dist="38100" dir="2700000" algn="tl">
                  <a:srgbClr val="000000">
                    <a:alpha val="43137"/>
                  </a:srgbClr>
                </a:outerShdw>
              </a:effectLst>
            </a:endParaRPr>
          </a:p>
          <a:p>
            <a:pPr marL="285750" indent="-285750">
              <a:buClr>
                <a:schemeClr val="tx1"/>
              </a:buClr>
              <a:buSzPct val="125000"/>
              <a:buFont typeface="Arial" panose="020B0604020202020204" pitchFamily="34" charset="0"/>
              <a:buChar char="•"/>
            </a:pPr>
            <a:r>
              <a:rPr lang="en-US" b="1" dirty="0">
                <a:effectLst>
                  <a:outerShdw blurRad="38100" dist="38100" dir="2700000" algn="tl">
                    <a:srgbClr val="000000">
                      <a:alpha val="43137"/>
                    </a:srgbClr>
                  </a:outerShdw>
                </a:effectLst>
              </a:rPr>
              <a:t> The following transformations were applied to images: Images were resized to have the following shape: 500×500×3. By reducing the image size, the number of parameters in the neural network was decreased. images are normalized by scaling them so their pixel values are in the range [0, 1].</a:t>
            </a:r>
          </a:p>
        </p:txBody>
      </p:sp>
      <p:pic>
        <p:nvPicPr>
          <p:cNvPr id="8" name="Picture 7">
            <a:extLst>
              <a:ext uri="{FF2B5EF4-FFF2-40B4-BE49-F238E27FC236}">
                <a16:creationId xmlns:a16="http://schemas.microsoft.com/office/drawing/2014/main" id="{F86B0741-C85B-4B13-9136-678B2E7716D0}"/>
              </a:ext>
            </a:extLst>
          </p:cNvPr>
          <p:cNvPicPr>
            <a:picLocks noChangeAspect="1"/>
          </p:cNvPicPr>
          <p:nvPr/>
        </p:nvPicPr>
        <p:blipFill rotWithShape="1">
          <a:blip r:embed="rId2"/>
          <a:srcRect l="6523" t="36663" r="36872" b="39998"/>
          <a:stretch/>
        </p:blipFill>
        <p:spPr>
          <a:xfrm>
            <a:off x="44170" y="1981200"/>
            <a:ext cx="6431242" cy="1752584"/>
          </a:xfrm>
          <a:prstGeom prst="rect">
            <a:avLst/>
          </a:prstGeom>
        </p:spPr>
      </p:pic>
      <p:pic>
        <p:nvPicPr>
          <p:cNvPr id="9" name="Picture 8">
            <a:extLst>
              <a:ext uri="{FF2B5EF4-FFF2-40B4-BE49-F238E27FC236}">
                <a16:creationId xmlns:a16="http://schemas.microsoft.com/office/drawing/2014/main" id="{37F2643B-202C-4153-9D41-92F29AC9244D}"/>
              </a:ext>
            </a:extLst>
          </p:cNvPr>
          <p:cNvPicPr>
            <a:picLocks noChangeAspect="1"/>
          </p:cNvPicPr>
          <p:nvPr/>
        </p:nvPicPr>
        <p:blipFill rotWithShape="1">
          <a:blip r:embed="rId3"/>
          <a:srcRect l="6238" t="63337" r="38123" b="18880"/>
          <a:stretch/>
        </p:blipFill>
        <p:spPr>
          <a:xfrm>
            <a:off x="44169" y="3733784"/>
            <a:ext cx="6431243" cy="1447812"/>
          </a:xfrm>
          <a:prstGeom prst="rect">
            <a:avLst/>
          </a:prstGeom>
        </p:spPr>
      </p:pic>
    </p:spTree>
    <p:extLst>
      <p:ext uri="{BB962C8B-B14F-4D97-AF65-F5344CB8AC3E}">
        <p14:creationId xmlns:p14="http://schemas.microsoft.com/office/powerpoint/2010/main" val="259050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645</TotalTime>
  <Words>1282</Words>
  <Application>Microsoft Office PowerPoint</Application>
  <PresentationFormat>Custom</PresentationFormat>
  <Paragraphs>138</Paragraphs>
  <Slides>22</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Corbel</vt:lpstr>
      <vt:lpstr>Wingdings</vt:lpstr>
      <vt:lpstr>Digital Blue Tunnel 16x9</vt:lpstr>
      <vt:lpstr>COVID-19 XRAY Detector X</vt:lpstr>
      <vt:lpstr>OVERVIEW</vt:lpstr>
      <vt:lpstr>Introduction To Machine Learning</vt:lpstr>
      <vt:lpstr>Image Classification</vt:lpstr>
      <vt:lpstr>Image Classification</vt:lpstr>
      <vt:lpstr>COVID-19</vt:lpstr>
      <vt:lpstr>Used Model</vt:lpstr>
      <vt:lpstr>Model Data Set</vt:lpstr>
      <vt:lpstr>Data Pre-Processing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Time Mobile App Using Image Classification in Machine Learning</dc:title>
  <dc:creator>Hadi Jaber</dc:creator>
  <cp:lastModifiedBy>Hadi Jaber</cp:lastModifiedBy>
  <cp:revision>147</cp:revision>
  <dcterms:created xsi:type="dcterms:W3CDTF">2020-08-16T12:59:58Z</dcterms:created>
  <dcterms:modified xsi:type="dcterms:W3CDTF">2020-08-16T23:45:00Z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